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9" r:id="rId17"/>
    <p:sldId id="288" r:id="rId18"/>
    <p:sldId id="291" r:id="rId19"/>
    <p:sldId id="292" r:id="rId20"/>
    <p:sldId id="293" r:id="rId21"/>
    <p:sldId id="294" r:id="rId22"/>
    <p:sldId id="295" r:id="rId23"/>
    <p:sldId id="290" r:id="rId24"/>
    <p:sldId id="296" r:id="rId25"/>
    <p:sldId id="297" r:id="rId26"/>
    <p:sldId id="298" r:id="rId27"/>
    <p:sldId id="299" r:id="rId28"/>
    <p:sldId id="300" r:id="rId29"/>
    <p:sldId id="273" r:id="rId30"/>
    <p:sldId id="274" r:id="rId31"/>
    <p:sldId id="272" r:id="rId32"/>
  </p:sldIdLst>
  <p:sldSz cx="12192000" cy="6858000"/>
  <p:notesSz cx="6858000" cy="9144000"/>
  <p:defaultTextStyle>
    <a:defPPr>
      <a:defRPr lang="en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C5E0B4"/>
    <a:srgbClr val="80CAFF"/>
    <a:srgbClr val="992323"/>
    <a:srgbClr val="16468C"/>
    <a:srgbClr val="404040"/>
    <a:srgbClr val="6B0F16"/>
    <a:srgbClr val="DAE3F3"/>
    <a:srgbClr val="D9DBFB"/>
    <a:srgbClr val="E7EA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94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Change in Distance* 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s-A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0</c:v>
                </c:pt>
                <c:pt idx="1">
                  <c:v>3</c:v>
                </c:pt>
              </c:numCache>
            </c:numRef>
          </c:cat>
          <c:val>
            <c:numRef>
              <c:f>Sheet1!$B$2:$B$3</c:f>
              <c:numCache>
                <c:formatCode>0.0%</c:formatCode>
                <c:ptCount val="2"/>
                <c:pt idx="0">
                  <c:v>5.0999999999999997E-2</c:v>
                </c:pt>
                <c:pt idx="1">
                  <c:v>6.6000000000000003E-2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A1-4770-854C-0AC3EABBC3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7376031"/>
        <c:axId val="247373951"/>
      </c:barChart>
      <c:catAx>
        <c:axId val="2473760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r>
                  <a:rPr lang="en-AU" noProof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Maximum</a:t>
                </a:r>
                <a:r>
                  <a:rPr lang="en-AU" baseline="0" noProof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Allowable Change (days)</a:t>
                </a:r>
                <a:endParaRPr lang="en-AU" noProof="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defRPr>
              </a:pPr>
              <a:endParaRPr lang="es-A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s-AR"/>
          </a:p>
        </c:txPr>
        <c:crossAx val="247373951"/>
        <c:crosses val="autoZero"/>
        <c:auto val="1"/>
        <c:lblAlgn val="ctr"/>
        <c:lblOffset val="100"/>
        <c:noMultiLvlLbl val="0"/>
      </c:catAx>
      <c:valAx>
        <c:axId val="247373951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s-AR"/>
          </a:p>
        </c:txPr>
        <c:crossAx val="247376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entury Gothic" panose="020B0502020202020204" pitchFamily="34" charset="0"/>
        </a:defRPr>
      </a:pPr>
      <a:endParaRPr lang="es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# Dates Added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s-A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0</c:v>
                </c:pt>
                <c:pt idx="1">
                  <c:v>3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80-4360-B576-A8413BDF72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7376031"/>
        <c:axId val="247373951"/>
      </c:barChart>
      <c:catAx>
        <c:axId val="2473760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r>
                  <a:rPr lang="en-AU" noProof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Maximum</a:t>
                </a:r>
                <a:r>
                  <a:rPr lang="en-AU" baseline="0" noProof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Allowable Change (days)</a:t>
                </a:r>
                <a:endParaRPr lang="en-AU" noProof="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defRPr>
              </a:pPr>
              <a:endParaRPr lang="es-A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s-AR"/>
          </a:p>
        </c:txPr>
        <c:crossAx val="247373951"/>
        <c:crosses val="autoZero"/>
        <c:auto val="1"/>
        <c:lblAlgn val="ctr"/>
        <c:lblOffset val="100"/>
        <c:noMultiLvlLbl val="0"/>
      </c:catAx>
      <c:valAx>
        <c:axId val="247373951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s-AR"/>
          </a:p>
        </c:txPr>
        <c:crossAx val="247376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entury Gothic" panose="020B0502020202020204" pitchFamily="34" charset="0"/>
        </a:defRPr>
      </a:pPr>
      <a:endParaRPr lang="es-A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Games After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s-A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0</c:v>
                </c:pt>
                <c:pt idx="1">
                  <c:v>3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23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A1-4053-B707-95517F2320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7376031"/>
        <c:axId val="247373951"/>
      </c:barChart>
      <c:catAx>
        <c:axId val="2473760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r>
                  <a:rPr lang="en-AU" noProof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Maximum</a:t>
                </a:r>
                <a:r>
                  <a:rPr lang="en-AU" baseline="0" noProof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Allowable Change (days)</a:t>
                </a:r>
                <a:endParaRPr lang="en-AU" noProof="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defRPr>
              </a:pPr>
              <a:endParaRPr lang="es-A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s-AR"/>
          </a:p>
        </c:txPr>
        <c:crossAx val="247373951"/>
        <c:crosses val="autoZero"/>
        <c:auto val="1"/>
        <c:lblAlgn val="ctr"/>
        <c:lblOffset val="100"/>
        <c:noMultiLvlLbl val="0"/>
      </c:catAx>
      <c:valAx>
        <c:axId val="247373951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s-AR"/>
          </a:p>
        </c:txPr>
        <c:crossAx val="247376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entury Gothic" panose="020B0502020202020204" pitchFamily="34" charset="0"/>
        </a:defRPr>
      </a:pPr>
      <a:endParaRPr lang="es-A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Execution Time</a:t>
            </a:r>
            <a:r>
              <a:rPr lang="en-US" b="1" baseline="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AR" b="1" baseline="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s-AR" b="1" baseline="0" dirty="0" err="1">
                <a:latin typeface="Helvetica" panose="020B0604020202020204" pitchFamily="34" charset="0"/>
                <a:cs typeface="Helvetica" panose="020B0604020202020204" pitchFamily="34" charset="0"/>
              </a:rPr>
              <a:t>mins</a:t>
            </a:r>
            <a:r>
              <a:rPr lang="es-AR" b="1" baseline="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US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s-A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0</c:v>
                </c:pt>
                <c:pt idx="1">
                  <c:v>3</c:v>
                </c:pt>
              </c:numCache>
            </c:numRef>
          </c:cat>
          <c:val>
            <c:numRef>
              <c:f>Sheet1!$B$2:$B$3</c:f>
              <c:numCache>
                <c:formatCode>0.0%</c:formatCode>
                <c:ptCount val="2"/>
                <c:pt idx="0">
                  <c:v>8.06</c:v>
                </c:pt>
                <c:pt idx="1">
                  <c:v>9.2799999999999994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A1-4770-854C-0AC3EABBC3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7376031"/>
        <c:axId val="247373951"/>
      </c:barChart>
      <c:catAx>
        <c:axId val="2473760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r>
                  <a:rPr lang="en-AU" noProof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Maximum</a:t>
                </a:r>
                <a:r>
                  <a:rPr lang="en-AU" baseline="0" noProof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Allowable Change (days)</a:t>
                </a:r>
                <a:endParaRPr lang="en-AU" noProof="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defRPr>
              </a:pPr>
              <a:endParaRPr lang="es-A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s-AR"/>
          </a:p>
        </c:txPr>
        <c:crossAx val="247373951"/>
        <c:crosses val="autoZero"/>
        <c:auto val="1"/>
        <c:lblAlgn val="ctr"/>
        <c:lblOffset val="100"/>
        <c:noMultiLvlLbl val="0"/>
      </c:catAx>
      <c:valAx>
        <c:axId val="247373951"/>
        <c:scaling>
          <c:orientation val="minMax"/>
        </c:scaling>
        <c:delete val="0"/>
        <c:axPos val="l"/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s-AR"/>
          </a:p>
        </c:txPr>
        <c:crossAx val="247376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entury Gothic" panose="020B0502020202020204" pitchFamily="34" charset="0"/>
        </a:defRPr>
      </a:pPr>
      <a:endParaRPr lang="es-A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Number of Non-Disruptions Modified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ea typeface="+mn-ea"/>
              <a:cs typeface="Helvetica" panose="020B0604020202020204" pitchFamily="34" charset="0"/>
            </a:defRPr>
          </a:pPr>
          <a:endParaRPr lang="es-A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0</c:v>
                </c:pt>
                <c:pt idx="1">
                  <c:v>3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0</c:v>
                </c:pt>
                <c:pt idx="1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80-4360-B576-A8413BDF72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7376031"/>
        <c:axId val="247373951"/>
      </c:barChart>
      <c:catAx>
        <c:axId val="2473760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defRPr>
                </a:pPr>
                <a:r>
                  <a:rPr lang="en-AU" noProof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Maximum</a:t>
                </a:r>
                <a:r>
                  <a:rPr lang="en-AU" baseline="0" noProof="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Allowable Change (days)</a:t>
                </a:r>
                <a:endParaRPr lang="en-AU" noProof="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defRPr>
              </a:pPr>
              <a:endParaRPr lang="es-A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s-AR"/>
          </a:p>
        </c:txPr>
        <c:crossAx val="247373951"/>
        <c:crosses val="autoZero"/>
        <c:auto val="1"/>
        <c:lblAlgn val="ctr"/>
        <c:lblOffset val="100"/>
        <c:noMultiLvlLbl val="0"/>
      </c:catAx>
      <c:valAx>
        <c:axId val="247373951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pPr>
            <a:endParaRPr lang="es-AR"/>
          </a:p>
        </c:txPr>
        <c:crossAx val="247376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entury Gothic" panose="020B0502020202020204" pitchFamily="34" charset="0"/>
        </a:defRPr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B3B41-BE5B-8B49-8ADB-48B91D6E6E37}" type="datetimeFigureOut">
              <a:rPr lang="en-CL" smtClean="0"/>
              <a:t>07/14/2023</a:t>
            </a:fld>
            <a:endParaRPr lang="en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FB1A9-8410-AB43-A6CE-06E72930E6CA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062335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FB1A9-8410-AB43-A6CE-06E72930E6CA}" type="slidenum">
              <a:rPr lang="en-CL" smtClean="0"/>
              <a:t>1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819308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ty with a mountain in the background&#10;&#10;Description automatically generated with low confidence">
            <a:extLst>
              <a:ext uri="{FF2B5EF4-FFF2-40B4-BE49-F238E27FC236}">
                <a16:creationId xmlns:a16="http://schemas.microsoft.com/office/drawing/2014/main" id="{BF5052D5-CE1B-3FAA-70BC-11FFC6B06F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656" r="79313" b="-90"/>
          <a:stretch/>
        </p:blipFill>
        <p:spPr>
          <a:xfrm>
            <a:off x="9699172" y="759371"/>
            <a:ext cx="2514599" cy="61212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087907-64BA-685C-8A52-830575BD67B2}"/>
              </a:ext>
            </a:extLst>
          </p:cNvPr>
          <p:cNvSpPr/>
          <p:nvPr userDrawn="1"/>
        </p:nvSpPr>
        <p:spPr>
          <a:xfrm>
            <a:off x="-43092" y="-7968"/>
            <a:ext cx="12265572" cy="783020"/>
          </a:xfrm>
          <a:prstGeom prst="rect">
            <a:avLst/>
          </a:prstGeom>
          <a:solidFill>
            <a:srgbClr val="99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D52B232-87C4-326E-BA08-366D6018E654}"/>
              </a:ext>
            </a:extLst>
          </p:cNvPr>
          <p:cNvSpPr txBox="1">
            <a:spLocks/>
          </p:cNvSpPr>
          <p:nvPr userDrawn="1"/>
        </p:nvSpPr>
        <p:spPr>
          <a:xfrm>
            <a:off x="2645973" y="217013"/>
            <a:ext cx="6870024" cy="301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Helvetica Light" panose="020B0403020202020204" pitchFamily="34" charset="0"/>
              </a:rPr>
              <a:t>ADVANCED ANALYTICS FOR A BETTER WORLD</a:t>
            </a:r>
            <a:endParaRPr lang="en-CL" sz="16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6247573-1EC5-A7D2-8A52-7896DC6D9EBD}"/>
              </a:ext>
            </a:extLst>
          </p:cNvPr>
          <p:cNvGrpSpPr/>
          <p:nvPr userDrawn="1"/>
        </p:nvGrpSpPr>
        <p:grpSpPr>
          <a:xfrm>
            <a:off x="2941983" y="5973419"/>
            <a:ext cx="6384634" cy="624852"/>
            <a:chOff x="683108" y="5937869"/>
            <a:chExt cx="7143786" cy="6750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62C0458-A88B-5CF0-2911-1AA15DDA1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5392" y="6104925"/>
              <a:ext cx="1062182" cy="381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1256C3F-8788-46FE-E1E3-DFEF5DC8F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108" y="5979435"/>
              <a:ext cx="1246909" cy="53109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C40A719-42DE-8D91-9B76-B9CB4EA02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1256" y="5977925"/>
              <a:ext cx="1050636" cy="635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A6FEB97-CB70-26BF-8139-7A150B6B9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8140" y="5937869"/>
              <a:ext cx="831273" cy="669636"/>
            </a:xfrm>
            <a:prstGeom prst="rect">
              <a:avLst/>
            </a:prstGeom>
          </p:spPr>
        </p:pic>
        <p:pic>
          <p:nvPicPr>
            <p:cNvPr id="13" name="Picture 12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6546F1FD-EE79-4272-0ECB-8A3F3D465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3137" y="6071534"/>
              <a:ext cx="1483757" cy="530797"/>
            </a:xfrm>
            <a:prstGeom prst="rect">
              <a:avLst/>
            </a:prstGeom>
          </p:spPr>
        </p:pic>
      </p:grpSp>
      <p:pic>
        <p:nvPicPr>
          <p:cNvPr id="14" name="Picture 13" descr="A picture containing text, font, screenshot, businesscard&#10;&#10;Description automatically generated">
            <a:extLst>
              <a:ext uri="{FF2B5EF4-FFF2-40B4-BE49-F238E27FC236}">
                <a16:creationId xmlns:a16="http://schemas.microsoft.com/office/drawing/2014/main" id="{5466E39B-1FF8-FAB2-7D82-DD05A58DD6D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28173" y="5228398"/>
            <a:ext cx="1791928" cy="102929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41DF28BD-5634-3145-7AAE-FC93A7F65F0D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544833" y="6352515"/>
            <a:ext cx="2158609" cy="38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99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35695-252A-3A6E-42E0-129E250C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9A3627-F673-2A7E-4958-B074149F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DD6C-8C38-8443-B6D0-E344A510EE10}" type="datetimeFigureOut">
              <a:rPr lang="en-CL" smtClean="0"/>
              <a:t>07/14/2023</a:t>
            </a:fld>
            <a:endParaRPr lang="en-C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0C4A1-87C6-DB69-AF53-C04ADF15E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F94A7B-BE84-A32D-AC1C-58D0E10EA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0819-71CF-374F-995F-E0978143556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352748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5F56F-01BA-C62B-DFDD-A69592FC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F057B-2CA6-15B8-4350-698551212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9619F-4BEF-200C-A013-D357E8EEB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6797A-BDC6-E53B-4893-E3A56979D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DD6C-8C38-8443-B6D0-E344A510EE10}" type="datetimeFigureOut">
              <a:rPr lang="en-CL" smtClean="0"/>
              <a:t>07/14/2023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7979D-D8B6-7817-B59E-396A9544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DA683-7FDB-DEA6-1694-F70786DA8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0819-71CF-374F-995F-E0978143556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5078912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D9F90-255A-8444-A941-8E7ED1A2E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0971AA-CEFC-93E5-235A-B9F3F336F0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6FCDB-AB7D-0EF6-8843-F86704ABC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DA135-E2F2-20A3-CF03-358B1B0B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DD6C-8C38-8443-B6D0-E344A510EE10}" type="datetimeFigureOut">
              <a:rPr lang="en-CL" smtClean="0"/>
              <a:t>07/14/2023</a:t>
            </a:fld>
            <a:endParaRPr lang="en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AE208D-FDD3-25E0-B3F8-E0D3A2039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EF00E-3E95-8468-F7AA-0B94268D4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0819-71CF-374F-995F-E0978143556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13241519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59FE5-5506-270A-AB5F-46F9AD4F9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36C99E-256D-69DD-1A06-BD5DE84B7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3CF0B-3EA2-B701-8AC9-E5329F96F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DD6C-8C38-8443-B6D0-E344A510EE10}" type="datetimeFigureOut">
              <a:rPr lang="en-CL" smtClean="0"/>
              <a:t>07/14/2023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98BEC-FA41-1935-DB7F-5865CFE79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F266-8451-54FA-4D67-4EAA831F3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0819-71CF-374F-995F-E0978143556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672516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080B63-5321-9089-3D59-60735BC3E7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CF75DC-48F1-07A9-3EA3-928666CE5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C53-314B-EAE3-D683-C2F2EB786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DD6C-8C38-8443-B6D0-E344A510EE10}" type="datetimeFigureOut">
              <a:rPr lang="en-CL" smtClean="0"/>
              <a:t>07/14/2023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5D0BA-6CFE-1993-2E47-74A3148BA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2B61E-07D0-5C39-E562-C483CC8D8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0819-71CF-374F-995F-E0978143556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3593838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93323-7F65-412D-9A6E-5FC85E29FF75}" type="datetimeFigureOut">
              <a:rPr lang="es-CL" smtClean="0"/>
              <a:t>14-07-2023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DE28E-12CE-43BB-8AF6-7E91BA530D2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55344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font, screenshot, businesscard&#10;&#10;Description automatically generated">
            <a:extLst>
              <a:ext uri="{FF2B5EF4-FFF2-40B4-BE49-F238E27FC236}">
                <a16:creationId xmlns:a16="http://schemas.microsoft.com/office/drawing/2014/main" id="{A8D87DC2-8545-77C2-4C45-2E17A1D4F2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2636" y="5605670"/>
            <a:ext cx="1714607" cy="98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9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C0C2AA1-D03B-84AD-667F-B48A6123660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619953" y="1663700"/>
            <a:ext cx="4848708" cy="39968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latin typeface="Helvetica" pitchFamily="2" charset="0"/>
              </a:defRPr>
            </a:lvl1pPr>
            <a:lvl2pPr marL="2088170" indent="0">
              <a:buNone/>
              <a:defRPr sz="12800"/>
            </a:lvl2pPr>
            <a:lvl3pPr marL="4176339" indent="0">
              <a:buNone/>
              <a:defRPr sz="11000"/>
            </a:lvl3pPr>
            <a:lvl4pPr marL="6264509" indent="0">
              <a:buNone/>
              <a:defRPr sz="9100"/>
            </a:lvl4pPr>
            <a:lvl5pPr marL="8352678" indent="0">
              <a:buNone/>
              <a:defRPr sz="9100"/>
            </a:lvl5pPr>
            <a:lvl6pPr marL="10440848" indent="0">
              <a:buNone/>
              <a:defRPr sz="9100"/>
            </a:lvl6pPr>
            <a:lvl7pPr marL="12529017" indent="0">
              <a:buNone/>
              <a:defRPr sz="9100"/>
            </a:lvl7pPr>
            <a:lvl8pPr marL="14617187" indent="0">
              <a:buNone/>
              <a:defRPr sz="9100"/>
            </a:lvl8pPr>
            <a:lvl9pPr marL="16705356" indent="0">
              <a:buNone/>
              <a:defRPr sz="9100"/>
            </a:lvl9pPr>
          </a:lstStyle>
          <a:p>
            <a:r>
              <a:rPr lang="en-US" dirty="0"/>
              <a:t>Place Image</a:t>
            </a:r>
          </a:p>
        </p:txBody>
      </p:sp>
      <p:pic>
        <p:nvPicPr>
          <p:cNvPr id="2" name="Picture 1" descr="A picture containing text, font, screenshot, businesscard&#10;&#10;Description automatically generated">
            <a:extLst>
              <a:ext uri="{FF2B5EF4-FFF2-40B4-BE49-F238E27FC236}">
                <a16:creationId xmlns:a16="http://schemas.microsoft.com/office/drawing/2014/main" id="{B5B74A9A-BEA6-F81F-0EB8-07278FC575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7791" y="5637350"/>
            <a:ext cx="1659452" cy="95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8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DDCA1D81-89F9-EB7A-F32D-9C356A70DE7B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892253" y="1663700"/>
            <a:ext cx="4848708" cy="39968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latin typeface="Helvetica" pitchFamily="2" charset="0"/>
              </a:defRPr>
            </a:lvl1pPr>
            <a:lvl2pPr marL="2088170" indent="0">
              <a:buNone/>
              <a:defRPr sz="12800"/>
            </a:lvl2pPr>
            <a:lvl3pPr marL="4176339" indent="0">
              <a:buNone/>
              <a:defRPr sz="11000"/>
            </a:lvl3pPr>
            <a:lvl4pPr marL="6264509" indent="0">
              <a:buNone/>
              <a:defRPr sz="9100"/>
            </a:lvl4pPr>
            <a:lvl5pPr marL="8352678" indent="0">
              <a:buNone/>
              <a:defRPr sz="9100"/>
            </a:lvl5pPr>
            <a:lvl6pPr marL="10440848" indent="0">
              <a:buNone/>
              <a:defRPr sz="9100"/>
            </a:lvl6pPr>
            <a:lvl7pPr marL="12529017" indent="0">
              <a:buNone/>
              <a:defRPr sz="9100"/>
            </a:lvl7pPr>
            <a:lvl8pPr marL="14617187" indent="0">
              <a:buNone/>
              <a:defRPr sz="9100"/>
            </a:lvl8pPr>
            <a:lvl9pPr marL="16705356" indent="0">
              <a:buNone/>
              <a:defRPr sz="9100"/>
            </a:lvl9pPr>
          </a:lstStyle>
          <a:p>
            <a:r>
              <a:rPr lang="en-US" dirty="0"/>
              <a:t>Place Image</a:t>
            </a:r>
          </a:p>
        </p:txBody>
      </p:sp>
      <p:pic>
        <p:nvPicPr>
          <p:cNvPr id="2" name="Picture 1" descr="A picture containing text, font, screenshot, businesscard&#10;&#10;Description automatically generated">
            <a:extLst>
              <a:ext uri="{FF2B5EF4-FFF2-40B4-BE49-F238E27FC236}">
                <a16:creationId xmlns:a16="http://schemas.microsoft.com/office/drawing/2014/main" id="{31EFC354-293A-1F43-B5FB-7390D24489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37914" y="5625933"/>
            <a:ext cx="1679330" cy="96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88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6">
            <a:extLst>
              <a:ext uri="{FF2B5EF4-FFF2-40B4-BE49-F238E27FC236}">
                <a16:creationId xmlns:a16="http://schemas.microsoft.com/office/drawing/2014/main" id="{C911BE88-A579-747B-193E-6BB7AA69F4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274993" y="1969735"/>
            <a:ext cx="1699442" cy="1400888"/>
          </a:xfrm>
        </p:spPr>
      </p:sp>
      <p:sp>
        <p:nvSpPr>
          <p:cNvPr id="12" name="Picture Placeholder 27">
            <a:extLst>
              <a:ext uri="{FF2B5EF4-FFF2-40B4-BE49-F238E27FC236}">
                <a16:creationId xmlns:a16="http://schemas.microsoft.com/office/drawing/2014/main" id="{2ED24DB5-F787-E429-22FD-A198021D48EC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994186" y="1969735"/>
            <a:ext cx="1699442" cy="1400888"/>
          </a:xfrm>
        </p:spPr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976C327F-435D-B0D3-1E7B-C4510DF4E1FE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8664486" y="1969735"/>
            <a:ext cx="1699442" cy="1400888"/>
          </a:xfrm>
        </p:spPr>
      </p:sp>
      <p:pic>
        <p:nvPicPr>
          <p:cNvPr id="2" name="Picture 1" descr="A picture containing text, font, screenshot, businesscard&#10;&#10;Description automatically generated">
            <a:extLst>
              <a:ext uri="{FF2B5EF4-FFF2-40B4-BE49-F238E27FC236}">
                <a16:creationId xmlns:a16="http://schemas.microsoft.com/office/drawing/2014/main" id="{CA7F3543-84F5-C690-D601-342A1CFC12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60667" y="5605670"/>
            <a:ext cx="1766516" cy="101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7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AE43CB-9A0A-E054-C0EE-52C0986E588F}"/>
              </a:ext>
            </a:extLst>
          </p:cNvPr>
          <p:cNvSpPr/>
          <p:nvPr userDrawn="1"/>
        </p:nvSpPr>
        <p:spPr>
          <a:xfrm>
            <a:off x="-81643" y="-97971"/>
            <a:ext cx="12360729" cy="71029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4A66C9-13E2-4C21-568B-4F802F0678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57791" y="5785319"/>
            <a:ext cx="1690208" cy="85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69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AE43CB-9A0A-E054-C0EE-52C0986E588F}"/>
              </a:ext>
            </a:extLst>
          </p:cNvPr>
          <p:cNvSpPr/>
          <p:nvPr userDrawn="1"/>
        </p:nvSpPr>
        <p:spPr>
          <a:xfrm>
            <a:off x="-84365" y="-122464"/>
            <a:ext cx="12360729" cy="7102928"/>
          </a:xfrm>
          <a:prstGeom prst="rect">
            <a:avLst/>
          </a:prstGeom>
          <a:solidFill>
            <a:srgbClr val="1646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4A66C9-13E2-4C21-568B-4F802F0678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18034" y="5740511"/>
            <a:ext cx="1700147" cy="86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34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ity with a mountain in the background&#10;&#10;Description automatically generated with low confidence">
            <a:extLst>
              <a:ext uri="{FF2B5EF4-FFF2-40B4-BE49-F238E27FC236}">
                <a16:creationId xmlns:a16="http://schemas.microsoft.com/office/drawing/2014/main" id="{CB0EE6AE-65C8-1BB9-C4A5-6F9BBF92BA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18" t="3073" r="2518" b="21119"/>
          <a:stretch/>
        </p:blipFill>
        <p:spPr>
          <a:xfrm>
            <a:off x="-36786" y="707233"/>
            <a:ext cx="12228786" cy="30206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EC9B9E-0481-67E4-8D4E-BCA4C31E9CD7}"/>
              </a:ext>
            </a:extLst>
          </p:cNvPr>
          <p:cNvSpPr/>
          <p:nvPr userDrawn="1"/>
        </p:nvSpPr>
        <p:spPr>
          <a:xfrm>
            <a:off x="-63412" y="-23649"/>
            <a:ext cx="12265572" cy="783020"/>
          </a:xfrm>
          <a:prstGeom prst="rect">
            <a:avLst/>
          </a:prstGeom>
          <a:solidFill>
            <a:srgbClr val="99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L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2EBE3CF-2AD4-937E-C4D2-338B084A5075}"/>
              </a:ext>
            </a:extLst>
          </p:cNvPr>
          <p:cNvSpPr txBox="1">
            <a:spLocks/>
          </p:cNvSpPr>
          <p:nvPr userDrawn="1"/>
        </p:nvSpPr>
        <p:spPr>
          <a:xfrm>
            <a:off x="2634362" y="217013"/>
            <a:ext cx="6870024" cy="3016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Helvetica Light" panose="020B0403020202020204" pitchFamily="34" charset="0"/>
              </a:rPr>
              <a:t>ADVANCED ANALYTICS FOR A BETTER WORLD</a:t>
            </a:r>
            <a:endParaRPr lang="en-CL" sz="16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1FB31E-6321-02A8-C2DF-F296862AE8E4}"/>
              </a:ext>
            </a:extLst>
          </p:cNvPr>
          <p:cNvGrpSpPr/>
          <p:nvPr userDrawn="1"/>
        </p:nvGrpSpPr>
        <p:grpSpPr>
          <a:xfrm>
            <a:off x="3286918" y="5823490"/>
            <a:ext cx="5564912" cy="525861"/>
            <a:chOff x="683108" y="5937869"/>
            <a:chExt cx="7143786" cy="6750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21EDD29-96FA-B79F-DD95-63DDB90A9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5392" y="6104925"/>
              <a:ext cx="1062182" cy="381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6B03E3-D66C-EC1C-45F5-D0AE9A6EF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108" y="5979435"/>
              <a:ext cx="1246909" cy="53109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809CD8-C6D9-1AC4-A2B4-EA363CED6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1256" y="5977925"/>
              <a:ext cx="1050636" cy="635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E3583AD-3E25-0197-1A78-5F4150BCC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58140" y="5937869"/>
              <a:ext cx="831273" cy="669636"/>
            </a:xfrm>
            <a:prstGeom prst="rect">
              <a:avLst/>
            </a:prstGeom>
          </p:spPr>
        </p:pic>
        <p:pic>
          <p:nvPicPr>
            <p:cNvPr id="15" name="Picture 14" descr="Text&#10;&#10;Description automatically generated with low confidence">
              <a:extLst>
                <a:ext uri="{FF2B5EF4-FFF2-40B4-BE49-F238E27FC236}">
                  <a16:creationId xmlns:a16="http://schemas.microsoft.com/office/drawing/2014/main" id="{5ED387F8-EE4C-2A96-79BC-FBF7D1E0E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43137" y="6071534"/>
              <a:ext cx="1483757" cy="530797"/>
            </a:xfrm>
            <a:prstGeom prst="rect">
              <a:avLst/>
            </a:prstGeom>
          </p:spPr>
        </p:pic>
      </p:grpSp>
      <p:pic>
        <p:nvPicPr>
          <p:cNvPr id="16" name="Picture 15" descr="A picture containing text, font, screenshot, businesscard&#10;&#10;Description automatically generated">
            <a:extLst>
              <a:ext uri="{FF2B5EF4-FFF2-40B4-BE49-F238E27FC236}">
                <a16:creationId xmlns:a16="http://schemas.microsoft.com/office/drawing/2014/main" id="{31BBD3C8-DDCA-76DA-836A-9BF2A707551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074034" y="4274523"/>
            <a:ext cx="1990680" cy="114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53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0C25-9EB4-2313-3218-D59ED3A43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35CA2A-F759-DA7D-4698-1B511526B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A6B58-C176-AD27-95C3-7334B6BA8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567453-5AF8-4AAC-1A2E-4BD0494B89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8C3C17-53BB-C562-39E8-AD04D6D1CE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2D31DC-7F07-44EE-4B62-4FAB3B594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DD6C-8C38-8443-B6D0-E344A510EE10}" type="datetimeFigureOut">
              <a:rPr lang="en-CL" smtClean="0"/>
              <a:t>07/14/2023</a:t>
            </a:fld>
            <a:endParaRPr lang="en-C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E6B262-EC64-CC9D-5487-DD225AFAD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7FEF63-4714-3906-A314-1B16DF82F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0819-71CF-374F-995F-E0978143556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889121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275289-90C2-88B7-9442-176FC004F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19B2D-DF47-0E7F-732A-574F6EFBB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021B1-EA25-7258-327A-360E559D86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BDD6C-8C38-8443-B6D0-E344A510EE10}" type="datetimeFigureOut">
              <a:rPr lang="en-CL" smtClean="0"/>
              <a:t>07/14/2023</a:t>
            </a:fld>
            <a:endParaRPr lang="en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AA873-90E5-21F4-8634-82A489A31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2B637-F07E-ACC7-1DBE-661A9B498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00819-71CF-374F-995F-E09781435561}" type="slidenum">
              <a:rPr lang="en-CL" smtClean="0"/>
              <a:t>‹#›</a:t>
            </a:fld>
            <a:endParaRPr lang="en-CL"/>
          </a:p>
        </p:txBody>
      </p:sp>
    </p:spTree>
    <p:extLst>
      <p:ext uri="{BB962C8B-B14F-4D97-AF65-F5344CB8AC3E}">
        <p14:creationId xmlns:p14="http://schemas.microsoft.com/office/powerpoint/2010/main" val="2320280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61" r:id="rId3"/>
    <p:sldLayoutId id="2147483662" r:id="rId4"/>
    <p:sldLayoutId id="2147483663" r:id="rId5"/>
    <p:sldLayoutId id="2147483651" r:id="rId6"/>
    <p:sldLayoutId id="2147483664" r:id="rId7"/>
    <p:sldLayoutId id="2147483652" r:id="rId8"/>
    <p:sldLayoutId id="2147483653" r:id="rId9"/>
    <p:sldLayoutId id="2147483654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8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>
            <a:extLst>
              <a:ext uri="{FF2B5EF4-FFF2-40B4-BE49-F238E27FC236}">
                <a16:creationId xmlns:a16="http://schemas.microsoft.com/office/drawing/2014/main" id="{901591E2-BCE4-5B30-02E2-B2ABA450C57C}"/>
              </a:ext>
            </a:extLst>
          </p:cNvPr>
          <p:cNvSpPr txBox="1">
            <a:spLocks/>
          </p:cNvSpPr>
          <p:nvPr/>
        </p:nvSpPr>
        <p:spPr>
          <a:xfrm>
            <a:off x="636038" y="3746954"/>
            <a:ext cx="5216122" cy="1000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NICOLÁS GARCÍA ARAMOUNI &amp; JUAN JOSÉ MIRANDA BRONT</a:t>
            </a:r>
            <a:b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</a:b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UNIVERSIDAD TORCUATO DI TELLA (BUENOS AIRES, ARGENTINA)</a:t>
            </a:r>
            <a:b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</a:br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Light" panose="020B0403020202020204" pitchFamily="34" charset="0"/>
              </a:rPr>
              <a:t>JULY 2023</a:t>
            </a:r>
            <a:endParaRPr lang="en-CL" sz="1200" dirty="0">
              <a:solidFill>
                <a:schemeClr val="tx1">
                  <a:lumMod val="85000"/>
                  <a:lumOff val="15000"/>
                </a:schemeClr>
              </a:solidFill>
              <a:latin typeface="Helvetica Light" panose="020B0403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5CA6AF-B6F1-6A1B-E80F-25967799FB6F}"/>
              </a:ext>
            </a:extLst>
          </p:cNvPr>
          <p:cNvCxnSpPr>
            <a:cxnSpLocks/>
          </p:cNvCxnSpPr>
          <p:nvPr/>
        </p:nvCxnSpPr>
        <p:spPr>
          <a:xfrm>
            <a:off x="764028" y="3549271"/>
            <a:ext cx="3369823" cy="0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5C9957C8-FCA2-B4E6-EAF3-194DB9E67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038" y="1487642"/>
            <a:ext cx="8423556" cy="131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en-CL" sz="4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Roboto Black" panose="02000000000000000000" pitchFamily="2" charset="0"/>
              </a:rPr>
              <a:t>Rescheduling the NBA regular season via Integer</a:t>
            </a:r>
            <a:br>
              <a:rPr lang="en-US" altLang="en-CL" sz="4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Roboto Black" panose="02000000000000000000" pitchFamily="2" charset="0"/>
              </a:rPr>
            </a:br>
            <a:r>
              <a:rPr lang="en-US" altLang="en-CL" sz="42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  <a:cs typeface="Roboto Black" panose="02000000000000000000" pitchFamily="2" charset="0"/>
              </a:rPr>
              <a:t>Programming</a:t>
            </a:r>
            <a:endParaRPr lang="en-GB" altLang="en-CL" sz="4200" b="1" spc="1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  <a:cs typeface="Roboto Black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BDF690-D134-3A74-AD1F-ED93B47CABF9}"/>
              </a:ext>
            </a:extLst>
          </p:cNvPr>
          <p:cNvSpPr/>
          <p:nvPr/>
        </p:nvSpPr>
        <p:spPr>
          <a:xfrm>
            <a:off x="4252404" y="6072326"/>
            <a:ext cx="1154097" cy="5237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77714-10D8-CC10-A166-DD579725A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404" y="6151356"/>
            <a:ext cx="1247619" cy="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72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F80-0602-F575-FF76-D8CCAAC61492}"/>
              </a:ext>
            </a:extLst>
          </p:cNvPr>
          <p:cNvSpPr txBox="1">
            <a:spLocks/>
          </p:cNvSpPr>
          <p:nvPr/>
        </p:nvSpPr>
        <p:spPr>
          <a:xfrm>
            <a:off x="446313" y="463887"/>
            <a:ext cx="9650979" cy="59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Rescheduling Strategy</a:t>
            </a:r>
            <a:endParaRPr lang="en-CL" sz="3200" b="1" dirty="0">
              <a:solidFill>
                <a:srgbClr val="9923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Google Shape;326;gf46e4b60af_0_25">
            <a:extLst>
              <a:ext uri="{FF2B5EF4-FFF2-40B4-BE49-F238E27FC236}">
                <a16:creationId xmlns:a16="http://schemas.microsoft.com/office/drawing/2014/main" id="{1B19E7DC-13F2-279A-42D7-FD2B2F566159}"/>
              </a:ext>
            </a:extLst>
          </p:cNvPr>
          <p:cNvSpPr txBox="1">
            <a:spLocks/>
          </p:cNvSpPr>
          <p:nvPr/>
        </p:nvSpPr>
        <p:spPr>
          <a:xfrm>
            <a:off x="446315" y="1275224"/>
            <a:ext cx="10863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2088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76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64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52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4084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2901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1718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70535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 order to get a better understanding of the performance of our solution we try to replicate the rescheduling process for the suspended games of the 2020-21 NBA season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2000"/>
            </a:pPr>
            <a:r>
              <a:rPr lang="en-US" sz="1600" b="1" dirty="0">
                <a:solidFill>
                  <a:schemeClr val="dk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Rescheduling methodology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1800"/>
            </a:pPr>
            <a:r>
              <a:rPr lang="en-US" sz="1800" b="1" dirty="0">
                <a:solidFill>
                  <a:schemeClr val="dk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Post All-Star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Google Shape;333;gf46e4b60af_0_25">
            <a:extLst>
              <a:ext uri="{FF2B5EF4-FFF2-40B4-BE49-F238E27FC236}">
                <a16:creationId xmlns:a16="http://schemas.microsoft.com/office/drawing/2014/main" id="{C524D4AD-4F19-D211-25BE-480ED207541E}"/>
              </a:ext>
            </a:extLst>
          </p:cNvPr>
          <p:cNvSpPr txBox="1"/>
          <p:nvPr/>
        </p:nvSpPr>
        <p:spPr>
          <a:xfrm>
            <a:off x="5589069" y="4640012"/>
            <a:ext cx="525106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At the end of each month, we reschedule the disruptions that happened there.</a:t>
            </a:r>
            <a:endParaRPr sz="1600" dirty="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We consider the rest of the season.</a:t>
            </a:r>
            <a:endParaRPr sz="1600" dirty="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  <p:cxnSp>
        <p:nvCxnSpPr>
          <p:cNvPr id="5" name="Google Shape;334;gf46e4b60af_0_25">
            <a:extLst>
              <a:ext uri="{FF2B5EF4-FFF2-40B4-BE49-F238E27FC236}">
                <a16:creationId xmlns:a16="http://schemas.microsoft.com/office/drawing/2014/main" id="{C68F30C0-6DB4-043F-9079-BCB8C6BE1400}"/>
              </a:ext>
            </a:extLst>
          </p:cNvPr>
          <p:cNvCxnSpPr>
            <a:cxnSpLocks/>
            <a:endCxn id="4" idx="1"/>
          </p:cNvCxnSpPr>
          <p:nvPr/>
        </p:nvCxnSpPr>
        <p:spPr>
          <a:xfrm rot="5400000">
            <a:off x="5351995" y="3879448"/>
            <a:ext cx="1413116" cy="938968"/>
          </a:xfrm>
          <a:prstGeom prst="bentConnector4">
            <a:avLst>
              <a:gd name="adj1" fmla="val 35299"/>
              <a:gd name="adj2" fmla="val 124346"/>
            </a:avLst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" name="Google Shape;335;gf46e4b60af_0_25">
            <a:extLst>
              <a:ext uri="{FF2B5EF4-FFF2-40B4-BE49-F238E27FC236}">
                <a16:creationId xmlns:a16="http://schemas.microsoft.com/office/drawing/2014/main" id="{A1E9EE73-F9B3-23D2-F5EC-E121DE48F4BA}"/>
              </a:ext>
            </a:extLst>
          </p:cNvPr>
          <p:cNvSpPr/>
          <p:nvPr/>
        </p:nvSpPr>
        <p:spPr>
          <a:xfrm>
            <a:off x="881785" y="3192674"/>
            <a:ext cx="4237200" cy="449700"/>
          </a:xfrm>
          <a:prstGeom prst="rect">
            <a:avLst/>
          </a:prstGeom>
          <a:solidFill>
            <a:srgbClr val="63D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Dec-Jan-Feb</a:t>
            </a: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Google Shape;336;gf46e4b60af_0_25">
            <a:extLst>
              <a:ext uri="{FF2B5EF4-FFF2-40B4-BE49-F238E27FC236}">
                <a16:creationId xmlns:a16="http://schemas.microsoft.com/office/drawing/2014/main" id="{72824CD1-5E63-1163-AE46-8E855741AA00}"/>
              </a:ext>
            </a:extLst>
          </p:cNvPr>
          <p:cNvSpPr/>
          <p:nvPr/>
        </p:nvSpPr>
        <p:spPr>
          <a:xfrm>
            <a:off x="5119009" y="3194246"/>
            <a:ext cx="1409100" cy="449700"/>
          </a:xfrm>
          <a:prstGeom prst="rect">
            <a:avLst/>
          </a:prstGeom>
          <a:solidFill>
            <a:srgbClr val="33D3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Mar</a:t>
            </a: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Google Shape;337;gf46e4b60af_0_25">
            <a:extLst>
              <a:ext uri="{FF2B5EF4-FFF2-40B4-BE49-F238E27FC236}">
                <a16:creationId xmlns:a16="http://schemas.microsoft.com/office/drawing/2014/main" id="{0CE7E49F-0029-34F3-6ACC-60D2F702AC4A}"/>
              </a:ext>
            </a:extLst>
          </p:cNvPr>
          <p:cNvSpPr/>
          <p:nvPr/>
        </p:nvSpPr>
        <p:spPr>
          <a:xfrm>
            <a:off x="6528085" y="3194245"/>
            <a:ext cx="1409100" cy="449700"/>
          </a:xfrm>
          <a:prstGeom prst="rect">
            <a:avLst/>
          </a:prstGeom>
          <a:solidFill>
            <a:srgbClr val="0094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Apr</a:t>
            </a:r>
            <a:endParaRPr sz="180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  <p:sp>
        <p:nvSpPr>
          <p:cNvPr id="10" name="Google Shape;338;gf46e4b60af_0_25">
            <a:extLst>
              <a:ext uri="{FF2B5EF4-FFF2-40B4-BE49-F238E27FC236}">
                <a16:creationId xmlns:a16="http://schemas.microsoft.com/office/drawing/2014/main" id="{CAF04D6A-67FC-19C5-0326-86256BBD295A}"/>
              </a:ext>
            </a:extLst>
          </p:cNvPr>
          <p:cNvSpPr/>
          <p:nvPr/>
        </p:nvSpPr>
        <p:spPr>
          <a:xfrm>
            <a:off x="7937161" y="3194245"/>
            <a:ext cx="1409100" cy="44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May</a:t>
            </a: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Google Shape;339;gf46e4b60af_0_25">
            <a:extLst>
              <a:ext uri="{FF2B5EF4-FFF2-40B4-BE49-F238E27FC236}">
                <a16:creationId xmlns:a16="http://schemas.microsoft.com/office/drawing/2014/main" id="{5DF2293C-6A39-1DC0-DBA3-7FC517CB318C}"/>
              </a:ext>
            </a:extLst>
          </p:cNvPr>
          <p:cNvSpPr txBox="1"/>
          <p:nvPr/>
        </p:nvSpPr>
        <p:spPr>
          <a:xfrm>
            <a:off x="2909567" y="3767296"/>
            <a:ext cx="836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Wait until the All-Star break to reschedule first set of matches, then follow the monthly approach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2" name="Google Shape;340;gf46e4b60af_0_25">
            <a:extLst>
              <a:ext uri="{FF2B5EF4-FFF2-40B4-BE49-F238E27FC236}">
                <a16:creationId xmlns:a16="http://schemas.microsoft.com/office/drawing/2014/main" id="{31CBD0A4-F92C-8795-CEBF-214C2A65B8AB}"/>
              </a:ext>
            </a:extLst>
          </p:cNvPr>
          <p:cNvCxnSpPr>
            <a:stCxn id="7" idx="1"/>
            <a:endCxn id="11" idx="1"/>
          </p:cNvCxnSpPr>
          <p:nvPr/>
        </p:nvCxnSpPr>
        <p:spPr>
          <a:xfrm>
            <a:off x="881785" y="3417524"/>
            <a:ext cx="2027700" cy="642300"/>
          </a:xfrm>
          <a:prstGeom prst="bentConnector3">
            <a:avLst>
              <a:gd name="adj1" fmla="val -11744"/>
            </a:avLst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" name="Google Shape;341;gf46e4b60af_0_25">
            <a:extLst>
              <a:ext uri="{FF2B5EF4-FFF2-40B4-BE49-F238E27FC236}">
                <a16:creationId xmlns:a16="http://schemas.microsoft.com/office/drawing/2014/main" id="{2F2888C0-AB43-252B-7937-7739B3F95883}"/>
              </a:ext>
            </a:extLst>
          </p:cNvPr>
          <p:cNvSpPr txBox="1"/>
          <p:nvPr/>
        </p:nvSpPr>
        <p:spPr>
          <a:xfrm>
            <a:off x="446314" y="5794454"/>
            <a:ext cx="105255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Post All Star*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Use the NBA’s reschedules if they happened within the rescheduled window.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466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F80-0602-F575-FF76-D8CCAAC61492}"/>
              </a:ext>
            </a:extLst>
          </p:cNvPr>
          <p:cNvSpPr txBox="1">
            <a:spLocks/>
          </p:cNvSpPr>
          <p:nvPr/>
        </p:nvSpPr>
        <p:spPr>
          <a:xfrm>
            <a:off x="446313" y="463887"/>
            <a:ext cx="9650979" cy="59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Main Results</a:t>
            </a:r>
            <a:endParaRPr lang="en-CL" sz="3200" b="1" dirty="0">
              <a:solidFill>
                <a:srgbClr val="9923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Google Shape;348;p20">
            <a:extLst>
              <a:ext uri="{FF2B5EF4-FFF2-40B4-BE49-F238E27FC236}">
                <a16:creationId xmlns:a16="http://schemas.microsoft.com/office/drawing/2014/main" id="{2EF8CAB2-2152-0E43-73E2-271FAF76FB70}"/>
              </a:ext>
            </a:extLst>
          </p:cNvPr>
          <p:cNvSpPr/>
          <p:nvPr/>
        </p:nvSpPr>
        <p:spPr>
          <a:xfrm>
            <a:off x="2307536" y="5554250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A</a:t>
            </a:r>
            <a:endParaRPr sz="1800" b="1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  <p:sp>
        <p:nvSpPr>
          <p:cNvPr id="14" name="Google Shape;349;p20">
            <a:extLst>
              <a:ext uri="{FF2B5EF4-FFF2-40B4-BE49-F238E27FC236}">
                <a16:creationId xmlns:a16="http://schemas.microsoft.com/office/drawing/2014/main" id="{003A244E-4077-D5E1-8115-75F6CEDF40F1}"/>
              </a:ext>
            </a:extLst>
          </p:cNvPr>
          <p:cNvSpPr/>
          <p:nvPr/>
        </p:nvSpPr>
        <p:spPr>
          <a:xfrm>
            <a:off x="2764736" y="5407557"/>
            <a:ext cx="2612571" cy="75058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All differences are small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(&lt;1%)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Google Shape;350;p20">
            <a:extLst>
              <a:ext uri="{FF2B5EF4-FFF2-40B4-BE49-F238E27FC236}">
                <a16:creationId xmlns:a16="http://schemas.microsoft.com/office/drawing/2014/main" id="{BCF5775F-8570-ECC1-DF8F-6F44D63C7B66}"/>
              </a:ext>
            </a:extLst>
          </p:cNvPr>
          <p:cNvSpPr/>
          <p:nvPr/>
        </p:nvSpPr>
        <p:spPr>
          <a:xfrm>
            <a:off x="6695721" y="5573593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B</a:t>
            </a:r>
            <a:endParaRPr sz="1800" b="1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  <p:sp>
        <p:nvSpPr>
          <p:cNvPr id="16" name="Google Shape;351;p20">
            <a:extLst>
              <a:ext uri="{FF2B5EF4-FFF2-40B4-BE49-F238E27FC236}">
                <a16:creationId xmlns:a16="http://schemas.microsoft.com/office/drawing/2014/main" id="{3C3A2836-46AF-B9C1-5EA5-BA629400D815}"/>
              </a:ext>
            </a:extLst>
          </p:cNvPr>
          <p:cNvSpPr/>
          <p:nvPr/>
        </p:nvSpPr>
        <p:spPr>
          <a:xfrm>
            <a:off x="7152921" y="5426900"/>
            <a:ext cx="3045991" cy="75058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The NBA’s proactive approach has effects on the additional number of dates needed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Google Shape;355;p20">
            <a:extLst>
              <a:ext uri="{FF2B5EF4-FFF2-40B4-BE49-F238E27FC236}">
                <a16:creationId xmlns:a16="http://schemas.microsoft.com/office/drawing/2014/main" id="{C1902DD7-4BFE-937B-348E-3C082F4F1372}"/>
              </a:ext>
            </a:extLst>
          </p:cNvPr>
          <p:cNvSpPr/>
          <p:nvPr/>
        </p:nvSpPr>
        <p:spPr>
          <a:xfrm>
            <a:off x="9425354" y="2322106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A</a:t>
            </a:r>
            <a:endParaRPr sz="1800" b="1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  <p:sp>
        <p:nvSpPr>
          <p:cNvPr id="18" name="Google Shape;357;p20">
            <a:extLst>
              <a:ext uri="{FF2B5EF4-FFF2-40B4-BE49-F238E27FC236}">
                <a16:creationId xmlns:a16="http://schemas.microsoft.com/office/drawing/2014/main" id="{7A73DF7F-0600-39F8-6E83-38C23F6364F5}"/>
              </a:ext>
            </a:extLst>
          </p:cNvPr>
          <p:cNvSpPr/>
          <p:nvPr/>
        </p:nvSpPr>
        <p:spPr>
          <a:xfrm>
            <a:off x="5928360" y="4405147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B</a:t>
            </a:r>
            <a:endParaRPr sz="1800" b="1" dirty="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  <p:sp>
        <p:nvSpPr>
          <p:cNvPr id="19" name="Google Shape;358;p20">
            <a:extLst>
              <a:ext uri="{FF2B5EF4-FFF2-40B4-BE49-F238E27FC236}">
                <a16:creationId xmlns:a16="http://schemas.microsoft.com/office/drawing/2014/main" id="{95F636FB-F9C4-4B83-84F3-D9280AD527B4}"/>
              </a:ext>
            </a:extLst>
          </p:cNvPr>
          <p:cNvSpPr txBox="1"/>
          <p:nvPr/>
        </p:nvSpPr>
        <p:spPr>
          <a:xfrm>
            <a:off x="1868336" y="1206514"/>
            <a:ext cx="2371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Number of additional days needed after the end of the season</a:t>
            </a:r>
            <a:endParaRPr sz="1200" dirty="0"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  <p:sp>
        <p:nvSpPr>
          <p:cNvPr id="20" name="Google Shape;359;p20">
            <a:extLst>
              <a:ext uri="{FF2B5EF4-FFF2-40B4-BE49-F238E27FC236}">
                <a16:creationId xmlns:a16="http://schemas.microsoft.com/office/drawing/2014/main" id="{1FD6C455-25F8-9CA8-6F7D-7BF1ECE1B7F6}"/>
              </a:ext>
            </a:extLst>
          </p:cNvPr>
          <p:cNvSpPr txBox="1"/>
          <p:nvPr/>
        </p:nvSpPr>
        <p:spPr>
          <a:xfrm>
            <a:off x="1245616" y="4410064"/>
            <a:ext cx="237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Number of games scheduled after the end of the season</a:t>
            </a:r>
            <a:endParaRPr sz="1200"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  <p:cxnSp>
        <p:nvCxnSpPr>
          <p:cNvPr id="21" name="Google Shape;360;p20">
            <a:extLst>
              <a:ext uri="{FF2B5EF4-FFF2-40B4-BE49-F238E27FC236}">
                <a16:creationId xmlns:a16="http://schemas.microsoft.com/office/drawing/2014/main" id="{991F7374-9085-A715-648E-EFE47DA82708}"/>
              </a:ext>
            </a:extLst>
          </p:cNvPr>
          <p:cNvCxnSpPr>
            <a:cxnSpLocks/>
            <a:endCxn id="19" idx="1"/>
          </p:cNvCxnSpPr>
          <p:nvPr/>
        </p:nvCxnSpPr>
        <p:spPr>
          <a:xfrm rot="16200000" flipV="1">
            <a:off x="1559870" y="1838230"/>
            <a:ext cx="1629944" cy="1013011"/>
          </a:xfrm>
          <a:prstGeom prst="curvedConnector4">
            <a:avLst>
              <a:gd name="adj1" fmla="val 40084"/>
              <a:gd name="adj2" fmla="val 122566"/>
            </a:avLst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22" name="Google Shape;361;p20">
            <a:extLst>
              <a:ext uri="{FF2B5EF4-FFF2-40B4-BE49-F238E27FC236}">
                <a16:creationId xmlns:a16="http://schemas.microsoft.com/office/drawing/2014/main" id="{1069CA69-3915-3FE8-FA1E-EFFC2F6CCA36}"/>
              </a:ext>
            </a:extLst>
          </p:cNvPr>
          <p:cNvCxnSpPr>
            <a:cxnSpLocks/>
            <a:endCxn id="20" idx="1"/>
          </p:cNvCxnSpPr>
          <p:nvPr/>
        </p:nvCxnSpPr>
        <p:spPr>
          <a:xfrm rot="10800000" flipV="1">
            <a:off x="1245617" y="3877562"/>
            <a:ext cx="1604045" cy="763352"/>
          </a:xfrm>
          <a:prstGeom prst="curvedConnector3">
            <a:avLst>
              <a:gd name="adj1" fmla="val 114251"/>
            </a:avLst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3" name="Google Shape;362;p20">
            <a:extLst>
              <a:ext uri="{FF2B5EF4-FFF2-40B4-BE49-F238E27FC236}">
                <a16:creationId xmlns:a16="http://schemas.microsoft.com/office/drawing/2014/main" id="{DF81DAF6-1B51-C4E2-26ED-D38585783E8A}"/>
              </a:ext>
            </a:extLst>
          </p:cNvPr>
          <p:cNvSpPr txBox="1"/>
          <p:nvPr/>
        </p:nvSpPr>
        <p:spPr>
          <a:xfrm>
            <a:off x="370114" y="4803854"/>
            <a:ext cx="1052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Key Takeouts</a:t>
            </a:r>
            <a:endParaRPr sz="1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DD54FF00-9F6E-55F3-B7C2-88A544C49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854421"/>
              </p:ext>
            </p:extLst>
          </p:nvPr>
        </p:nvGraphicFramePr>
        <p:xfrm>
          <a:off x="2888566" y="1850765"/>
          <a:ext cx="6536788" cy="2494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4197">
                  <a:extLst>
                    <a:ext uri="{9D8B030D-6E8A-4147-A177-3AD203B41FA5}">
                      <a16:colId xmlns:a16="http://schemas.microsoft.com/office/drawing/2014/main" val="2015136288"/>
                    </a:ext>
                  </a:extLst>
                </a:gridCol>
                <a:gridCol w="1634197">
                  <a:extLst>
                    <a:ext uri="{9D8B030D-6E8A-4147-A177-3AD203B41FA5}">
                      <a16:colId xmlns:a16="http://schemas.microsoft.com/office/drawing/2014/main" val="3983205809"/>
                    </a:ext>
                  </a:extLst>
                </a:gridCol>
                <a:gridCol w="1634197">
                  <a:extLst>
                    <a:ext uri="{9D8B030D-6E8A-4147-A177-3AD203B41FA5}">
                      <a16:colId xmlns:a16="http://schemas.microsoft.com/office/drawing/2014/main" val="4103002928"/>
                    </a:ext>
                  </a:extLst>
                </a:gridCol>
                <a:gridCol w="1634197">
                  <a:extLst>
                    <a:ext uri="{9D8B030D-6E8A-4147-A177-3AD203B41FA5}">
                      <a16:colId xmlns:a16="http://schemas.microsoft.com/office/drawing/2014/main" val="2235093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AR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Metric</a:t>
                      </a:r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NBA </a:t>
                      </a:r>
                      <a:r>
                        <a:rPr lang="es-AR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exec</a:t>
                      </a:r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Post </a:t>
                      </a:r>
                      <a:r>
                        <a:rPr lang="es-AR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All</a:t>
                      </a:r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s-AR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Star</a:t>
                      </a:r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Post </a:t>
                      </a:r>
                      <a:r>
                        <a:rPr lang="es-AR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All</a:t>
                      </a:r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</a:t>
                      </a:r>
                      <a:r>
                        <a:rPr lang="es-AR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Star</a:t>
                      </a:r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841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Distance</a:t>
                      </a:r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-0.2%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0.03%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416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Breaks</a:t>
                      </a:r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447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# Dates </a:t>
                      </a:r>
                      <a:r>
                        <a:rPr lang="es-AR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Added</a:t>
                      </a:r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</a:t>
                      </a:r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340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Games</a:t>
                      </a:r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After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</a:t>
                      </a:r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666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Exec</a:t>
                      </a:r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.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5.98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5.62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835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728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F80-0602-F575-FF76-D8CCAAC61492}"/>
              </a:ext>
            </a:extLst>
          </p:cNvPr>
          <p:cNvSpPr txBox="1">
            <a:spLocks/>
          </p:cNvSpPr>
          <p:nvPr/>
        </p:nvSpPr>
        <p:spPr>
          <a:xfrm>
            <a:off x="446313" y="463887"/>
            <a:ext cx="9650979" cy="59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Further Disruptions Scenarios</a:t>
            </a:r>
            <a:endParaRPr lang="en-CL" sz="3200" b="1" dirty="0">
              <a:solidFill>
                <a:srgbClr val="9923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Google Shape;382;p22">
            <a:extLst>
              <a:ext uri="{FF2B5EF4-FFF2-40B4-BE49-F238E27FC236}">
                <a16:creationId xmlns:a16="http://schemas.microsoft.com/office/drawing/2014/main" id="{8DCD14FE-9E36-F414-D936-8C4F5A87D60D}"/>
              </a:ext>
            </a:extLst>
          </p:cNvPr>
          <p:cNvSpPr txBox="1">
            <a:spLocks/>
          </p:cNvSpPr>
          <p:nvPr/>
        </p:nvSpPr>
        <p:spPr>
          <a:xfrm>
            <a:off x="446315" y="1306286"/>
            <a:ext cx="10863942" cy="49268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2088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76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64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52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4084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2901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1718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70535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</a:rPr>
              <a:t>We consider instances stressing the number and timing of the disruptions:</a:t>
            </a:r>
            <a:endParaRPr lang="en-US" sz="1800" dirty="0"/>
          </a:p>
          <a:p>
            <a:pPr marL="228600" indent="-228600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</a:rPr>
              <a:t>15 more games: </a:t>
            </a:r>
            <a:r>
              <a:rPr lang="en-US" sz="1800" dirty="0">
                <a:solidFill>
                  <a:schemeClr val="dk1"/>
                </a:solidFill>
              </a:rPr>
              <a:t>~50% increase in the problem size</a:t>
            </a:r>
            <a:endParaRPr lang="en-US" sz="1800" dirty="0"/>
          </a:p>
          <a:p>
            <a:pPr marL="228600" indent="-228600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</a:rPr>
              <a:t>25 more games: </a:t>
            </a:r>
            <a:r>
              <a:rPr lang="en-US" sz="1800" dirty="0">
                <a:solidFill>
                  <a:schemeClr val="dk1"/>
                </a:solidFill>
              </a:rPr>
              <a:t>~80% increase in the problem size</a:t>
            </a:r>
            <a:endParaRPr lang="en-US" sz="1800" dirty="0"/>
          </a:p>
          <a:p>
            <a:pPr marL="228600" indent="-228600">
              <a:lnSpc>
                <a:spcPct val="100000"/>
              </a:lnSpc>
              <a:spcBef>
                <a:spcPts val="18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dk1"/>
                </a:solidFill>
              </a:rPr>
              <a:t>15 more March games: </a:t>
            </a:r>
            <a:r>
              <a:rPr lang="en-US" sz="1800" dirty="0">
                <a:solidFill>
                  <a:schemeClr val="dk1"/>
                </a:solidFill>
              </a:rPr>
              <a:t>Similar to a second COVID wave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1800"/>
              </a:spcBef>
              <a:buClr>
                <a:srgbClr val="3F3F3F"/>
              </a:buClr>
              <a:buSzPts val="1800"/>
            </a:pPr>
            <a:endParaRPr lang="en-US" sz="1800" b="1" dirty="0">
              <a:solidFill>
                <a:schemeClr val="dk1"/>
              </a:solidFill>
            </a:endParaRPr>
          </a:p>
        </p:txBody>
      </p:sp>
      <p:sp>
        <p:nvSpPr>
          <p:cNvPr id="4" name="Google Shape;384;p22">
            <a:extLst>
              <a:ext uri="{FF2B5EF4-FFF2-40B4-BE49-F238E27FC236}">
                <a16:creationId xmlns:a16="http://schemas.microsoft.com/office/drawing/2014/main" id="{75DD15E6-74B2-C8A6-8052-2F1BC618FC5B}"/>
              </a:ext>
            </a:extLst>
          </p:cNvPr>
          <p:cNvSpPr/>
          <p:nvPr/>
        </p:nvSpPr>
        <p:spPr>
          <a:xfrm>
            <a:off x="3988096" y="5678081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385;p22">
            <a:extLst>
              <a:ext uri="{FF2B5EF4-FFF2-40B4-BE49-F238E27FC236}">
                <a16:creationId xmlns:a16="http://schemas.microsoft.com/office/drawing/2014/main" id="{1756D16B-059D-BD75-D19E-DFC477DCE272}"/>
              </a:ext>
            </a:extLst>
          </p:cNvPr>
          <p:cNvSpPr/>
          <p:nvPr/>
        </p:nvSpPr>
        <p:spPr>
          <a:xfrm>
            <a:off x="4441192" y="5551714"/>
            <a:ext cx="2612571" cy="75058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Effects on relevant KPIs is not negligible</a:t>
            </a: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Google Shape;386;p22">
            <a:extLst>
              <a:ext uri="{FF2B5EF4-FFF2-40B4-BE49-F238E27FC236}">
                <a16:creationId xmlns:a16="http://schemas.microsoft.com/office/drawing/2014/main" id="{00C73B99-BFDE-ABB5-E6EB-B064A2B2600B}"/>
              </a:ext>
            </a:extLst>
          </p:cNvPr>
          <p:cNvSpPr/>
          <p:nvPr/>
        </p:nvSpPr>
        <p:spPr>
          <a:xfrm>
            <a:off x="11074325" y="3902938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B706FB55-E98D-6CDB-21D1-9BA63EA84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527115"/>
              </p:ext>
            </p:extLst>
          </p:nvPr>
        </p:nvGraphicFramePr>
        <p:xfrm>
          <a:off x="1257100" y="3429000"/>
          <a:ext cx="9467455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37563">
                  <a:extLst>
                    <a:ext uri="{9D8B030D-6E8A-4147-A177-3AD203B41FA5}">
                      <a16:colId xmlns:a16="http://schemas.microsoft.com/office/drawing/2014/main" val="957570769"/>
                    </a:ext>
                  </a:extLst>
                </a:gridCol>
                <a:gridCol w="1316716">
                  <a:extLst>
                    <a:ext uri="{9D8B030D-6E8A-4147-A177-3AD203B41FA5}">
                      <a16:colId xmlns:a16="http://schemas.microsoft.com/office/drawing/2014/main" val="1639835822"/>
                    </a:ext>
                  </a:extLst>
                </a:gridCol>
                <a:gridCol w="1428294">
                  <a:extLst>
                    <a:ext uri="{9D8B030D-6E8A-4147-A177-3AD203B41FA5}">
                      <a16:colId xmlns:a16="http://schemas.microsoft.com/office/drawing/2014/main" val="2280044075"/>
                    </a:ext>
                  </a:extLst>
                </a:gridCol>
                <a:gridCol w="1489365">
                  <a:extLst>
                    <a:ext uri="{9D8B030D-6E8A-4147-A177-3AD203B41FA5}">
                      <a16:colId xmlns:a16="http://schemas.microsoft.com/office/drawing/2014/main" val="4188802850"/>
                    </a:ext>
                  </a:extLst>
                </a:gridCol>
                <a:gridCol w="1367223">
                  <a:extLst>
                    <a:ext uri="{9D8B030D-6E8A-4147-A177-3AD203B41FA5}">
                      <a16:colId xmlns:a16="http://schemas.microsoft.com/office/drawing/2014/main" val="1083120376"/>
                    </a:ext>
                  </a:extLst>
                </a:gridCol>
                <a:gridCol w="1428294">
                  <a:extLst>
                    <a:ext uri="{9D8B030D-6E8A-4147-A177-3AD203B41FA5}">
                      <a16:colId xmlns:a16="http://schemas.microsoft.com/office/drawing/2014/main" val="2581133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1400" noProof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Instance / 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noProof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# dates added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noProof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Games after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noProof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Exec.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76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noProof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15 more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noProof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noProof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-0.7%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noProof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noProof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noProof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8.13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807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25 more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noProof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noProof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-0.6%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noProof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noProof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noProof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8.06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33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400" noProof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15 more games in March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noProof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noProof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noProof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noProof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400" noProof="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7.61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63774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88C8137-553C-318C-FB32-EA7BB1BCE718}"/>
              </a:ext>
            </a:extLst>
          </p:cNvPr>
          <p:cNvSpPr txBox="1"/>
          <p:nvPr/>
        </p:nvSpPr>
        <p:spPr>
          <a:xfrm>
            <a:off x="2441287" y="5062680"/>
            <a:ext cx="63153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Difference against the planned NBA schedule, post All-Star strategy</a:t>
            </a:r>
          </a:p>
        </p:txBody>
      </p:sp>
    </p:spTree>
    <p:extLst>
      <p:ext uri="{BB962C8B-B14F-4D97-AF65-F5344CB8AC3E}">
        <p14:creationId xmlns:p14="http://schemas.microsoft.com/office/powerpoint/2010/main" val="405789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F80-0602-F575-FF76-D8CCAAC61492}"/>
              </a:ext>
            </a:extLst>
          </p:cNvPr>
          <p:cNvSpPr txBox="1">
            <a:spLocks/>
          </p:cNvSpPr>
          <p:nvPr/>
        </p:nvSpPr>
        <p:spPr>
          <a:xfrm>
            <a:off x="446313" y="463887"/>
            <a:ext cx="9650979" cy="59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can we improve the existing solution</a:t>
            </a:r>
            <a:endParaRPr lang="en-CL" sz="3200" b="1" dirty="0">
              <a:solidFill>
                <a:srgbClr val="9923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Google Shape;382;p22">
            <a:extLst>
              <a:ext uri="{FF2B5EF4-FFF2-40B4-BE49-F238E27FC236}">
                <a16:creationId xmlns:a16="http://schemas.microsoft.com/office/drawing/2014/main" id="{4F84EBFC-A101-A8CC-83B4-3F09B3FFF8C3}"/>
              </a:ext>
            </a:extLst>
          </p:cNvPr>
          <p:cNvSpPr txBox="1">
            <a:spLocks/>
          </p:cNvSpPr>
          <p:nvPr/>
        </p:nvSpPr>
        <p:spPr>
          <a:xfrm>
            <a:off x="446315" y="1306286"/>
            <a:ext cx="10863942" cy="492685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2088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76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64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52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4084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2901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1718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70535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</a:pPr>
            <a:r>
              <a:rPr lang="en-AU" sz="1800" dirty="0">
                <a:solidFill>
                  <a:schemeClr val="dk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Given the current result, especially the effect on relevant KPIs of bigger instances, we might consider that a different approach is necessary:</a:t>
            </a:r>
            <a:endParaRPr lang="en-AU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7C9E33F7-4B10-3769-4A6B-97DED2D95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654082"/>
              </p:ext>
            </p:extLst>
          </p:nvPr>
        </p:nvGraphicFramePr>
        <p:xfrm>
          <a:off x="446314" y="2667267"/>
          <a:ext cx="8128001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87325881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36872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05238602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45481525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0245500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522881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76388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424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5397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60EBC97-567B-E4DB-CF4A-298172021ACF}"/>
              </a:ext>
            </a:extLst>
          </p:cNvPr>
          <p:cNvSpPr txBox="1"/>
          <p:nvPr/>
        </p:nvSpPr>
        <p:spPr>
          <a:xfrm>
            <a:off x="446314" y="2221143"/>
            <a:ext cx="8162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Example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4C042-002E-5B0D-2AE0-CF1F2119680A}"/>
              </a:ext>
            </a:extLst>
          </p:cNvPr>
          <p:cNvSpPr txBox="1"/>
          <p:nvPr/>
        </p:nvSpPr>
        <p:spPr>
          <a:xfrm>
            <a:off x="9352548" y="2499498"/>
            <a:ext cx="2598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" panose="020B0604020202020204" pitchFamily="34" charset="0"/>
                <a:cs typeface="Helvetica" panose="020B0604020202020204" pitchFamily="34" charset="0"/>
              </a:rPr>
              <a:t>If we wanted to schedule a disruption, we would have to do it on day 6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9586B34-965D-A813-B747-3EF36C5CE40F}"/>
              </a:ext>
            </a:extLst>
          </p:cNvPr>
          <p:cNvCxnSpPr>
            <a:endCxn id="12" idx="1"/>
          </p:cNvCxnSpPr>
          <p:nvPr/>
        </p:nvCxnSpPr>
        <p:spPr>
          <a:xfrm flipV="1">
            <a:off x="8213558" y="2822664"/>
            <a:ext cx="1138990" cy="465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2">
            <a:extLst>
              <a:ext uri="{FF2B5EF4-FFF2-40B4-BE49-F238E27FC236}">
                <a16:creationId xmlns:a16="http://schemas.microsoft.com/office/drawing/2014/main" id="{C2D18C5B-72B2-3608-3404-6002A3F256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616638"/>
              </p:ext>
            </p:extLst>
          </p:nvPr>
        </p:nvGraphicFramePr>
        <p:xfrm>
          <a:off x="446314" y="4515783"/>
          <a:ext cx="8128001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87325881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36872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05238602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45481525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0245500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522881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76388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424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mpd="sng">
                      <a:noFill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5397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6438AC1-7642-89F2-EEDD-CC1B87CF68AF}"/>
              </a:ext>
            </a:extLst>
          </p:cNvPr>
          <p:cNvSpPr txBox="1"/>
          <p:nvPr/>
        </p:nvSpPr>
        <p:spPr>
          <a:xfrm>
            <a:off x="7042485" y="5755933"/>
            <a:ext cx="2598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latin typeface="Helvetica" panose="020B0604020202020204" pitchFamily="34" charset="0"/>
                <a:cs typeface="Helvetica" panose="020B0604020202020204" pitchFamily="34" charset="0"/>
              </a:rPr>
              <a:t>If we could move the game in day 3 to day 2, we could complete the schedule in 5 days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90138C-A9E4-8AC1-6625-C206AD1F2654}"/>
              </a:ext>
            </a:extLst>
          </p:cNvPr>
          <p:cNvCxnSpPr>
            <a:cxnSpLocks/>
          </p:cNvCxnSpPr>
          <p:nvPr/>
        </p:nvCxnSpPr>
        <p:spPr>
          <a:xfrm flipH="1">
            <a:off x="3384884" y="3429000"/>
            <a:ext cx="945053" cy="10867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973BA5-51EC-72C9-BA73-0A53CA5E8F8E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5878286" y="4963307"/>
            <a:ext cx="1164199" cy="11157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B35CBDB-B8B4-3364-7852-0FC738EEEF86}"/>
              </a:ext>
            </a:extLst>
          </p:cNvPr>
          <p:cNvSpPr/>
          <p:nvPr/>
        </p:nvSpPr>
        <p:spPr>
          <a:xfrm>
            <a:off x="9641306" y="3919225"/>
            <a:ext cx="2310063" cy="9570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latin typeface="Helvetica" panose="020B0604020202020204" pitchFamily="34" charset="0"/>
                <a:cs typeface="Helvetica" panose="020B0604020202020204" pitchFamily="34" charset="0"/>
              </a:rPr>
              <a:t>In this sense, we can think about matches </a:t>
            </a: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swaps and switches!</a:t>
            </a:r>
          </a:p>
        </p:txBody>
      </p:sp>
    </p:spTree>
    <p:extLst>
      <p:ext uri="{BB962C8B-B14F-4D97-AF65-F5344CB8AC3E}">
        <p14:creationId xmlns:p14="http://schemas.microsoft.com/office/powerpoint/2010/main" val="191274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F80-0602-F575-FF76-D8CCAAC61492}"/>
              </a:ext>
            </a:extLst>
          </p:cNvPr>
          <p:cNvSpPr txBox="1">
            <a:spLocks/>
          </p:cNvSpPr>
          <p:nvPr/>
        </p:nvSpPr>
        <p:spPr>
          <a:xfrm>
            <a:off x="446313" y="463887"/>
            <a:ext cx="9650979" cy="59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Beware of the modifications!</a:t>
            </a:r>
            <a:endParaRPr lang="en-CL" sz="3200" b="1" dirty="0">
              <a:solidFill>
                <a:srgbClr val="9923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65BF8F2-5DB7-96D6-55A4-A7E1FCDAF0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048741"/>
              </p:ext>
            </p:extLst>
          </p:nvPr>
        </p:nvGraphicFramePr>
        <p:xfrm>
          <a:off x="367534" y="2484387"/>
          <a:ext cx="8128001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87325881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36872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05238602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45481525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0245500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522881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76388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424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Rival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C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C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C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@D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@E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@F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5397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33E064A-4656-8B81-0157-5BB63F74499E}"/>
              </a:ext>
            </a:extLst>
          </p:cNvPr>
          <p:cNvSpPr txBox="1"/>
          <p:nvPr/>
        </p:nvSpPr>
        <p:spPr>
          <a:xfrm>
            <a:off x="367534" y="1475287"/>
            <a:ext cx="2552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Example: Original Schedule</a:t>
            </a: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C9B5CE6E-23AB-DBC0-6440-068AAB5A4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171488"/>
              </p:ext>
            </p:extLst>
          </p:nvPr>
        </p:nvGraphicFramePr>
        <p:xfrm>
          <a:off x="367534" y="4332903"/>
          <a:ext cx="8128001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87325881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36872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05238602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45481525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0245500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522881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76388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424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</a:t>
                      </a:r>
                    </a:p>
                  </a:txBody>
                  <a:tcPr>
                    <a:solidFill>
                      <a:srgbClr val="80C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@D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</a:t>
                      </a:r>
                    </a:p>
                  </a:txBody>
                  <a:tcPr>
                    <a:solidFill>
                      <a:srgbClr val="80C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@E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B</a:t>
                      </a:r>
                    </a:p>
                  </a:txBody>
                  <a:tcPr>
                    <a:solidFill>
                      <a:srgbClr val="80C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@F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53973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DD4653-9BCD-3CB5-A8C6-21E320278B79}"/>
              </a:ext>
            </a:extLst>
          </p:cNvPr>
          <p:cNvCxnSpPr>
            <a:cxnSpLocks/>
          </p:cNvCxnSpPr>
          <p:nvPr/>
        </p:nvCxnSpPr>
        <p:spPr>
          <a:xfrm>
            <a:off x="3312571" y="3226067"/>
            <a:ext cx="3065720" cy="9520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8CDA0B-C992-25FA-F41D-20835B89FCAD}"/>
              </a:ext>
            </a:extLst>
          </p:cNvPr>
          <p:cNvCxnSpPr>
            <a:cxnSpLocks/>
          </p:cNvCxnSpPr>
          <p:nvPr/>
        </p:nvCxnSpPr>
        <p:spPr>
          <a:xfrm flipH="1">
            <a:off x="3312571" y="3226067"/>
            <a:ext cx="2137252" cy="1055617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8DBABC-6C08-54E4-D427-3B9DF9CF2599}"/>
              </a:ext>
            </a:extLst>
          </p:cNvPr>
          <p:cNvCxnSpPr>
            <a:cxnSpLocks/>
          </p:cNvCxnSpPr>
          <p:nvPr/>
        </p:nvCxnSpPr>
        <p:spPr>
          <a:xfrm flipH="1">
            <a:off x="5604568" y="3251676"/>
            <a:ext cx="1139483" cy="103000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778BE83-CF86-FE92-6584-5247DA0767CE}"/>
              </a:ext>
            </a:extLst>
          </p:cNvPr>
          <p:cNvSpPr/>
          <p:nvPr/>
        </p:nvSpPr>
        <p:spPr>
          <a:xfrm>
            <a:off x="8826069" y="3024553"/>
            <a:ext cx="2715651" cy="11535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Our current approach might change the tour order, </a:t>
            </a:r>
            <a:r>
              <a:rPr lang="en-AU" sz="1600" b="1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increasing the total distance travelled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1CC0AB0C-92AD-301F-0FA4-DC9EA2E650B2}"/>
              </a:ext>
            </a:extLst>
          </p:cNvPr>
          <p:cNvSpPr/>
          <p:nvPr/>
        </p:nvSpPr>
        <p:spPr>
          <a:xfrm rot="16200000">
            <a:off x="3172477" y="553625"/>
            <a:ext cx="172180" cy="348218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sz="1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27761E98-6724-9191-D3D0-A7C9C2AD4329}"/>
              </a:ext>
            </a:extLst>
          </p:cNvPr>
          <p:cNvSpPr/>
          <p:nvPr/>
        </p:nvSpPr>
        <p:spPr>
          <a:xfrm rot="16200000">
            <a:off x="6668354" y="556495"/>
            <a:ext cx="172180" cy="3482182"/>
          </a:xfrm>
          <a:prstGeom prst="rightBrac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sz="16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1E80FD-2131-553D-1C57-73903EC9D999}"/>
              </a:ext>
            </a:extLst>
          </p:cNvPr>
          <p:cNvSpPr txBox="1"/>
          <p:nvPr/>
        </p:nvSpPr>
        <p:spPr>
          <a:xfrm>
            <a:off x="2699760" y="1900848"/>
            <a:ext cx="118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>
                <a:latin typeface="Helvetica" panose="020B0604020202020204" pitchFamily="34" charset="0"/>
                <a:cs typeface="Helvetica" panose="020B0604020202020204" pitchFamily="34" charset="0"/>
              </a:rPr>
              <a:t>Home Tour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69C246-7B25-4056-F121-1260FBC7E3F6}"/>
              </a:ext>
            </a:extLst>
          </p:cNvPr>
          <p:cNvSpPr txBox="1"/>
          <p:nvPr/>
        </p:nvSpPr>
        <p:spPr>
          <a:xfrm>
            <a:off x="6195637" y="1900847"/>
            <a:ext cx="1133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Away</a:t>
            </a:r>
            <a:r>
              <a:rPr lang="es-AR" sz="1600" dirty="0">
                <a:latin typeface="Helvetica" panose="020B0604020202020204" pitchFamily="34" charset="0"/>
                <a:cs typeface="Helvetica" panose="020B0604020202020204" pitchFamily="34" charset="0"/>
              </a:rPr>
              <a:t> Tour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E64845-ACAB-04AD-DF94-AB321B159491}"/>
              </a:ext>
            </a:extLst>
          </p:cNvPr>
          <p:cNvSpPr txBox="1"/>
          <p:nvPr/>
        </p:nvSpPr>
        <p:spPr>
          <a:xfrm>
            <a:off x="313530" y="3799463"/>
            <a:ext cx="17940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Changed Schedule</a:t>
            </a:r>
          </a:p>
        </p:txBody>
      </p:sp>
    </p:spTree>
    <p:extLst>
      <p:ext uri="{BB962C8B-B14F-4D97-AF65-F5344CB8AC3E}">
        <p14:creationId xmlns:p14="http://schemas.microsoft.com/office/powerpoint/2010/main" val="225740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F80-0602-F575-FF76-D8CCAAC61492}"/>
              </a:ext>
            </a:extLst>
          </p:cNvPr>
          <p:cNvSpPr txBox="1">
            <a:spLocks/>
          </p:cNvSpPr>
          <p:nvPr/>
        </p:nvSpPr>
        <p:spPr>
          <a:xfrm>
            <a:off x="446313" y="463887"/>
            <a:ext cx="9650979" cy="59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can we adapt the existing model?</a:t>
            </a:r>
            <a:endParaRPr lang="en-CL" sz="3200" b="1" dirty="0">
              <a:solidFill>
                <a:srgbClr val="9923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9">
                <a:extLst>
                  <a:ext uri="{FF2B5EF4-FFF2-40B4-BE49-F238E27FC236}">
                    <a16:creationId xmlns:a16="http://schemas.microsoft.com/office/drawing/2014/main" id="{13FCFBE0-EFFE-AE85-A734-83346569B9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6315" y="1463040"/>
                <a:ext cx="10863369" cy="47700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 baseline="0">
                    <a:solidFill>
                      <a:schemeClr val="tx1"/>
                    </a:solidFill>
                    <a:latin typeface="Helvetica" pitchFamily="2" charset="0"/>
                    <a:ea typeface="+mn-ea"/>
                    <a:cs typeface="+mn-cs"/>
                  </a:defRPr>
                </a:lvl1pPr>
                <a:lvl2pPr marL="208817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176339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264509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9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8352678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9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0440848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9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2529017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9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4617187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9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6705356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9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/>
                <a:r>
                  <a:rPr lang="en-AU" sz="1800" b="1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Additional variables</a:t>
                </a:r>
              </a:p>
              <a:p>
                <a:pPr marL="114300"/>
                <a:endParaRPr lang="en-AU" sz="1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Non </a:t>
                </a:r>
                <a:r>
                  <a:rPr lang="es-AR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Disrupted</a:t>
                </a:r>
                <a:r>
                  <a:rPr lang="es-AR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s-AR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Games</a:t>
                </a:r>
                <a:r>
                  <a:rPr lang="es-AR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s-AR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of</a:t>
                </a:r>
                <a:r>
                  <a:rPr lang="es-AR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s-AR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Team</a:t>
                </a:r>
                <a:r>
                  <a:rPr lang="es-AR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AR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AR" sz="180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es-AR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AR" sz="18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AR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s-AR" sz="180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s-ES" sz="180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s-AR" sz="1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AU" sz="1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Set of rounds post-tournament: </a:t>
                </a:r>
                <a14:m>
                  <m:oMath xmlns:m="http://schemas.openxmlformats.org/officeDocument/2006/math">
                    <m:r>
                      <a:rPr lang="es-AR" sz="1800" i="1" smtClean="0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es-AR" sz="18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AR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180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s-AR" sz="1800" i="1" smtClean="0">
                            <a:latin typeface="Cambria Math" panose="02040503050406030204" pitchFamily="18" charset="0"/>
                          </a:rPr>
                          <m:t>+1,…</m:t>
                        </m:r>
                        <m:r>
                          <a:rPr lang="es-AR" sz="180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s-AR" sz="1800" i="1" smtClean="0">
                            <a:latin typeface="Cambria Math" panose="02040503050406030204" pitchFamily="18" charset="0"/>
                          </a:rPr>
                          <m:t>+181</m:t>
                        </m:r>
                      </m:e>
                    </m:d>
                  </m:oMath>
                </a14:m>
                <a:endParaRPr lang="es-AR" sz="1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Maximum</a:t>
                </a:r>
                <a:r>
                  <a:rPr lang="es-AR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s-AR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days</a:t>
                </a:r>
                <a:r>
                  <a:rPr lang="es-AR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s-AR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of</a:t>
                </a:r>
                <a:r>
                  <a:rPr lang="es-AR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s-AR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difference</a:t>
                </a:r>
                <a:r>
                  <a:rPr lang="es-AR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:r>
                  <a:rPr lang="es-AR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between</a:t>
                </a:r>
                <a:r>
                  <a:rPr lang="es-AR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match date and original date </a:t>
                </a:r>
                <a:r>
                  <a:rPr lang="es-AR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for</a:t>
                </a:r>
                <a:r>
                  <a:rPr lang="es-AR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non </a:t>
                </a:r>
                <a:r>
                  <a:rPr lang="es-AR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disruptions</a:t>
                </a:r>
                <a:r>
                  <a:rPr lang="es-AR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s-ES" sz="180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s-ES" sz="1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Original date </a:t>
                </a:r>
                <a:r>
                  <a:rPr lang="es-ES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for</a:t>
                </a:r>
                <a:r>
                  <a:rPr lang="es-E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non </a:t>
                </a:r>
                <a:r>
                  <a:rPr lang="es-ES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disrupted</a:t>
                </a:r>
                <a:r>
                  <a:rPr lang="es-E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match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A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A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ES" sz="18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l-G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s-A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</m:oMath>
                </a14:m>
                <a:endParaRPr lang="es-AR" sz="1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Potential</a:t>
                </a:r>
                <a:r>
                  <a:rPr lang="es-AR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candidate dates </a:t>
                </a:r>
                <a:r>
                  <a:rPr lang="es-AR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for</a:t>
                </a:r>
                <a:r>
                  <a:rPr lang="es-AR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non </a:t>
                </a:r>
                <a:r>
                  <a:rPr lang="es-AR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disrupted</a:t>
                </a:r>
                <a:r>
                  <a:rPr lang="es-AR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match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A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A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E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es-E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s-A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sub>
                      <m:sup>
                        <m:r>
                          <a:rPr lang="es-E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𝑓𝑟𝑒𝑒</m:t>
                        </m:r>
                      </m:sup>
                    </m:sSubSup>
                    <m:r>
                      <a:rPr lang="es-E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τ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s-AR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AR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sub>
                        </m:sSub>
                        <m:r>
                          <a:rPr lang="es-E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E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s-E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τ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s-AR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AR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sub>
                        </m:sSub>
                        <m:r>
                          <a:rPr lang="es-E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s-E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s-ES" sz="1800" dirty="0">
                  <a:latin typeface="Helvetica" panose="020B0604020202020204" pitchFamily="34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Tours </a:t>
                </a:r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of</a:t>
                </a: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</a:t>
                </a:r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team</a:t>
                </a: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AR" sz="180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AR" sz="18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s-AR" sz="180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s-A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AR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AR" sz="180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s-AR" sz="180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s-A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AR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AR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AR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AR" sz="1800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s-A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AR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180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s-ES" sz="1800" dirty="0">
                  <a:latin typeface="Helvetica" panose="020B0604020202020204" pitchFamily="34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Tour </a:t>
                </a:r>
                <a14:m>
                  <m:oMath xmlns:m="http://schemas.openxmlformats.org/officeDocument/2006/math">
                    <m:r>
                      <a:rPr lang="es-ES" sz="18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</a:t>
                </a:r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of</a:t>
                </a: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</a:t>
                </a:r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team</a:t>
                </a:r>
                <a:r>
                  <a:rPr lang="es-AR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AR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ES" sz="18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s-ES" sz="180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s-E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E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sz="1800" i="1" smtClean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̅"/>
                        <m:ctrlPr>
                          <a:rPr lang="es-ES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E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E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e>
                    </m:acc>
                    <m:r>
                      <a:rPr lang="es-ES" sz="180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s-ES" sz="1800" dirty="0">
                  <a:latin typeface="Helvetica" panose="020B0604020202020204" pitchFamily="34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Maximum</a:t>
                </a: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non </a:t>
                </a:r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disruptions</a:t>
                </a: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</a:t>
                </a:r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whose</a:t>
                </a: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date can be </a:t>
                </a:r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modified</a:t>
                </a: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</a:t>
                </a:r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within</a:t>
                </a: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a tour: </a:t>
                </a:r>
                <a14:m>
                  <m:oMath xmlns:m="http://schemas.openxmlformats.org/officeDocument/2006/math">
                    <m:r>
                      <a:rPr lang="es-AR" sz="1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sz="180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s-ES" sz="1800" dirty="0">
                  <a:latin typeface="Helvetica" panose="020B0604020202020204" pitchFamily="34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Maximum non </a:t>
                </a:r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disruptions</a:t>
                </a: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</a:t>
                </a:r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whose</a:t>
                </a: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date can be </a:t>
                </a:r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modified</a:t>
                </a: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</a:t>
                </a:r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within</a:t>
                </a: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a </a:t>
                </a:r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window</a:t>
                </a: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s-AR" sz="18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s-ES" sz="18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s-ES" sz="1800" dirty="0">
                  <a:latin typeface="Helvetica" panose="020B0604020202020204" pitchFamily="34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Variable </a:t>
                </a:r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that</a:t>
                </a: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</a:t>
                </a:r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indicates</a:t>
                </a: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</a:t>
                </a:r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that</a:t>
                </a: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non </a:t>
                </a:r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disrupted</a:t>
                </a: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match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A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A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</a:t>
                </a:r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is</a:t>
                </a: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</a:t>
                </a:r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scheduled</a:t>
                </a: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</a:t>
                </a:r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on</a:t>
                </a: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round </a:t>
                </a:r>
                <a14:m>
                  <m:oMath xmlns:m="http://schemas.openxmlformats.org/officeDocument/2006/math">
                    <m:r>
                      <a:rPr lang="es-ES" sz="18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sz="1800" i="1" smtClean="0">
                        <a:latin typeface="Cambria Math" panose="02040503050406030204" pitchFamily="18" charset="0"/>
                      </a:rPr>
                      <m:t>:</m:t>
                    </m:r>
                    <m:acc>
                      <m:accPr>
                        <m:chr m:val="̅"/>
                        <m:ctrlPr>
                          <a:rPr lang="es-ES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80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AR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ES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es-AR" sz="1800" dirty="0">
                  <a:latin typeface="Helvetica" panose="020B0604020202020204" pitchFamily="34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Tour </a:t>
                </a:r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Start</a:t>
                </a: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date </a:t>
                </a:r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of</a:t>
                </a: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</a:t>
                </a:r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the</a:t>
                </a: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tour </a:t>
                </a:r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that</a:t>
                </a: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</a:t>
                </a:r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contains</a:t>
                </a: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match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AR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A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A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of</a:t>
                </a: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</a:t>
                </a:r>
                <a:r>
                  <a:rPr lang="es-ES" sz="1800" dirty="0" err="1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team</a:t>
                </a:r>
                <a:r>
                  <a:rPr lang="es-ES" sz="1800" dirty="0">
                    <a:latin typeface="Helvetica" panose="020B0604020202020204" pitchFamily="34" charset="0"/>
                    <a:ea typeface="Cambria Math" panose="02040503050406030204" pitchFamily="18" charset="0"/>
                    <a:cs typeface="Helvetica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AR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AR" sz="18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s-AR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A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AR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ES" sz="1800" dirty="0">
                  <a:latin typeface="Helvetica" panose="020B0604020202020204" pitchFamily="34" charset="0"/>
                  <a:ea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114300"/>
                <a:endParaRPr lang="es-AR" sz="1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114300"/>
                <a:endParaRPr lang="en-AU" sz="1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 Placeholder 9">
                <a:extLst>
                  <a:ext uri="{FF2B5EF4-FFF2-40B4-BE49-F238E27FC236}">
                    <a16:creationId xmlns:a16="http://schemas.microsoft.com/office/drawing/2014/main" id="{13FCFBE0-EFFE-AE85-A734-83346569B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5" y="1463040"/>
                <a:ext cx="10863369" cy="4770098"/>
              </a:xfrm>
              <a:prstGeom prst="rect">
                <a:avLst/>
              </a:prstGeom>
              <a:blipFill>
                <a:blip r:embed="rId2"/>
                <a:stretch>
                  <a:fillRect l="-337" t="-179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341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F80-0602-F575-FF76-D8CCAAC61492}"/>
              </a:ext>
            </a:extLst>
          </p:cNvPr>
          <p:cNvSpPr txBox="1">
            <a:spLocks/>
          </p:cNvSpPr>
          <p:nvPr/>
        </p:nvSpPr>
        <p:spPr>
          <a:xfrm>
            <a:off x="446313" y="463887"/>
            <a:ext cx="9650979" cy="59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New mathematical model</a:t>
            </a:r>
            <a:endParaRPr lang="en-CL" sz="3200" b="1" dirty="0">
              <a:solidFill>
                <a:srgbClr val="9923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BD728E-EB14-3529-DF3E-BA0ABE404652}"/>
                  </a:ext>
                </a:extLst>
              </p:cNvPr>
              <p:cNvSpPr txBox="1"/>
              <p:nvPr/>
            </p:nvSpPr>
            <p:spPr>
              <a:xfrm>
                <a:off x="446314" y="997437"/>
                <a:ext cx="4857612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𝐷𝐼𝑆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100∗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BD728E-EB14-3529-DF3E-BA0ABE404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997437"/>
                <a:ext cx="4857612" cy="7042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03CE47-25B5-AC6E-0083-67FED12F588B}"/>
                  </a:ext>
                </a:extLst>
              </p:cNvPr>
              <p:cNvSpPr txBox="1"/>
              <p:nvPr/>
            </p:nvSpPr>
            <p:spPr>
              <a:xfrm>
                <a:off x="446314" y="1814600"/>
                <a:ext cx="2528834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03CE47-25B5-AC6E-0083-67FED12F5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1814600"/>
                <a:ext cx="2528834" cy="704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D7A09-CD22-1B7A-4C23-7A04E261C12E}"/>
                  </a:ext>
                </a:extLst>
              </p:cNvPr>
              <p:cNvSpPr txBox="1"/>
              <p:nvPr/>
            </p:nvSpPr>
            <p:spPr>
              <a:xfrm>
                <a:off x="5331135" y="2014687"/>
                <a:ext cx="1091517" cy="247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𝐷𝐼𝑆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D7A09-CD22-1B7A-4C23-7A04E261C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2014687"/>
                <a:ext cx="1091517" cy="247055"/>
              </a:xfrm>
              <a:prstGeom prst="rect">
                <a:avLst/>
              </a:prstGeom>
              <a:blipFill>
                <a:blip r:embed="rId4"/>
                <a:stretch>
                  <a:fillRect l="-3352" b="-731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F9081-009E-AC7F-E236-76FA2E93C7E4}"/>
                  </a:ext>
                </a:extLst>
              </p:cNvPr>
              <p:cNvSpPr txBox="1"/>
              <p:nvPr/>
            </p:nvSpPr>
            <p:spPr>
              <a:xfrm>
                <a:off x="9574272" y="1223361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F9081-009E-AC7F-E236-76FA2E93C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1223361"/>
                <a:ext cx="341440" cy="246221"/>
              </a:xfrm>
              <a:prstGeom prst="rect">
                <a:avLst/>
              </a:prstGeom>
              <a:blipFill>
                <a:blip r:embed="rId5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C94DA7-1130-B735-3619-1F5F5067A00E}"/>
                  </a:ext>
                </a:extLst>
              </p:cNvPr>
              <p:cNvSpPr txBox="1"/>
              <p:nvPr/>
            </p:nvSpPr>
            <p:spPr>
              <a:xfrm>
                <a:off x="9574272" y="1906965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C94DA7-1130-B735-3619-1F5F5067A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1906965"/>
                <a:ext cx="341440" cy="246221"/>
              </a:xfrm>
              <a:prstGeom prst="rect">
                <a:avLst/>
              </a:prstGeom>
              <a:blipFill>
                <a:blip r:embed="rId6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F1826-A1CF-BBD1-4F9E-CA91C33D58DF}"/>
                  </a:ext>
                </a:extLst>
              </p:cNvPr>
              <p:cNvSpPr txBox="1"/>
              <p:nvPr/>
            </p:nvSpPr>
            <p:spPr>
              <a:xfrm>
                <a:off x="446314" y="2535033"/>
                <a:ext cx="1315488" cy="714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acc>
                            <m:accPr>
                              <m:chr m:val="̅"/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F1826-A1CF-BBD1-4F9E-CA91C33D5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2535033"/>
                <a:ext cx="1315488" cy="7140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ED3A7-E907-248A-F203-CA6E2872DD9E}"/>
                  </a:ext>
                </a:extLst>
              </p:cNvPr>
              <p:cNvSpPr txBox="1"/>
              <p:nvPr/>
            </p:nvSpPr>
            <p:spPr>
              <a:xfrm>
                <a:off x="5331135" y="2641958"/>
                <a:ext cx="1063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acc>
                        <m:accPr>
                          <m:chr m:val="̅"/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𝑁𝐷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ED3A7-E907-248A-F203-CA6E2872D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2641958"/>
                <a:ext cx="1063368" cy="246221"/>
              </a:xfrm>
              <a:prstGeom prst="rect">
                <a:avLst/>
              </a:prstGeom>
              <a:blipFill>
                <a:blip r:embed="rId8"/>
                <a:stretch>
                  <a:fillRect l="-3448" b="-487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00014B-646B-D940-C35D-47C445F90CA3}"/>
                  </a:ext>
                </a:extLst>
              </p:cNvPr>
              <p:cNvSpPr txBox="1"/>
              <p:nvPr/>
            </p:nvSpPr>
            <p:spPr>
              <a:xfrm>
                <a:off x="9574272" y="2534236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(7)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00014B-646B-D940-C35D-47C445F90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2534236"/>
                <a:ext cx="341440" cy="246221"/>
              </a:xfrm>
              <a:prstGeom prst="rect">
                <a:avLst/>
              </a:prstGeom>
              <a:blipFill>
                <a:blip r:embed="rId9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EB368D-AFB2-7389-36AE-595560B6F01B}"/>
                  </a:ext>
                </a:extLst>
              </p:cNvPr>
              <p:cNvSpPr txBox="1"/>
              <p:nvPr/>
            </p:nvSpPr>
            <p:spPr>
              <a:xfrm>
                <a:off x="446314" y="3335493"/>
                <a:ext cx="4389855" cy="8838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b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s-E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𝑁𝐷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eqArr>
                                        <m:eqArr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sub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𝑓𝑟𝑒𝑒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sub>
                                    <m:sup/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nary>
                                  <m:r>
                                    <m:rPr>
                                      <m:nor/>
                                    </m:rPr>
                                    <a:rPr lang="es-AR" sz="1600" dirty="0"/>
                                    <m:t> 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s-AR" sz="1600" dirty="0"/>
                                <m:t> </m:t>
                              </m:r>
                              <m:r>
                                <a:rPr lang="es-ES" sz="1600" b="0" i="1" dirty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EB368D-AFB2-7389-36AE-595560B6F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3335493"/>
                <a:ext cx="4389855" cy="8838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33D61-F8B6-35DF-352C-64A10ACFA2D9}"/>
                  </a:ext>
                </a:extLst>
              </p:cNvPr>
              <p:cNvSpPr txBox="1"/>
              <p:nvPr/>
            </p:nvSpPr>
            <p:spPr>
              <a:xfrm>
                <a:off x="5331135" y="3580917"/>
                <a:ext cx="34778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𝑇𝑃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1≤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33D61-F8B6-35DF-352C-64A10ACFA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3580917"/>
                <a:ext cx="3477812" cy="246221"/>
              </a:xfrm>
              <a:prstGeom prst="rect">
                <a:avLst/>
              </a:prstGeom>
              <a:blipFill>
                <a:blip r:embed="rId11"/>
                <a:stretch>
                  <a:fillRect l="-702" r="-526" b="-1219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CC1E58-C152-13BF-E3FE-923CC401EEE4}"/>
                  </a:ext>
                </a:extLst>
              </p:cNvPr>
              <p:cNvSpPr txBox="1"/>
              <p:nvPr/>
            </p:nvSpPr>
            <p:spPr>
              <a:xfrm>
                <a:off x="9574272" y="3529956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CC1E58-C152-13BF-E3FE-923CC401E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3529956"/>
                <a:ext cx="341440" cy="246221"/>
              </a:xfrm>
              <a:prstGeom prst="rect">
                <a:avLst/>
              </a:prstGeom>
              <a:blipFill>
                <a:blip r:embed="rId12"/>
                <a:stretch>
                  <a:fillRect l="-19643" r="-17857" b="-3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7C9D93-D3F1-47C7-9748-A51E3C3C4171}"/>
                  </a:ext>
                </a:extLst>
              </p:cNvPr>
              <p:cNvSpPr txBox="1"/>
              <p:nvPr/>
            </p:nvSpPr>
            <p:spPr>
              <a:xfrm>
                <a:off x="446314" y="4319902"/>
                <a:ext cx="2066400" cy="88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̅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𝑇𝑂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𝑡𝑑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7C9D93-D3F1-47C7-9748-A51E3C3C4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4319902"/>
                <a:ext cx="2066400" cy="8851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CAA721-23DE-5F0E-FC64-4F580C8038DC}"/>
                  </a:ext>
                </a:extLst>
              </p:cNvPr>
              <p:cNvSpPr txBox="1"/>
              <p:nvPr/>
            </p:nvSpPr>
            <p:spPr>
              <a:xfrm>
                <a:off x="5331135" y="4565326"/>
                <a:ext cx="15100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CAA721-23DE-5F0E-FC64-4F580C803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4565326"/>
                <a:ext cx="1510093" cy="246221"/>
              </a:xfrm>
              <a:prstGeom prst="rect">
                <a:avLst/>
              </a:prstGeom>
              <a:blipFill>
                <a:blip r:embed="rId14"/>
                <a:stretch>
                  <a:fillRect l="-2024" r="-1619" b="-1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E17338-A0C8-D82C-E424-24EF069AE322}"/>
                  </a:ext>
                </a:extLst>
              </p:cNvPr>
              <p:cNvSpPr txBox="1"/>
              <p:nvPr/>
            </p:nvSpPr>
            <p:spPr>
              <a:xfrm>
                <a:off x="9574272" y="4514365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E17338-A0C8-D82C-E424-24EF069AE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4514365"/>
                <a:ext cx="341440" cy="246221"/>
              </a:xfrm>
              <a:prstGeom prst="rect">
                <a:avLst/>
              </a:prstGeom>
              <a:blipFill>
                <a:blip r:embed="rId15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21A4AA-5BF1-8038-4448-91A5B15B2F87}"/>
                  </a:ext>
                </a:extLst>
              </p:cNvPr>
              <p:cNvSpPr txBox="1"/>
              <p:nvPr/>
            </p:nvSpPr>
            <p:spPr>
              <a:xfrm>
                <a:off x="446314" y="6473213"/>
                <a:ext cx="13459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AR" sz="1600" dirty="0"/>
                  <a:t>,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AR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s-A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{0;1}</m:t>
                    </m:r>
                  </m:oMath>
                </a14:m>
                <a:endParaRPr lang="es-AR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21A4AA-5BF1-8038-4448-91A5B15B2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6473213"/>
                <a:ext cx="1345946" cy="246221"/>
              </a:xfrm>
              <a:prstGeom prst="rect">
                <a:avLst/>
              </a:prstGeom>
              <a:blipFill>
                <a:blip r:embed="rId16"/>
                <a:stretch>
                  <a:fillRect l="-3620" t="-27500" r="-5430" b="-5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0EA228-1033-ACF4-5995-50D0BD052B50}"/>
                  </a:ext>
                </a:extLst>
              </p:cNvPr>
              <p:cNvSpPr txBox="1"/>
              <p:nvPr/>
            </p:nvSpPr>
            <p:spPr>
              <a:xfrm>
                <a:off x="9517365" y="6420172"/>
                <a:ext cx="444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0EA228-1033-ACF4-5995-50D0BD052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6420172"/>
                <a:ext cx="444032" cy="246221"/>
              </a:xfrm>
              <a:prstGeom prst="rect">
                <a:avLst/>
              </a:prstGeom>
              <a:blipFill>
                <a:blip r:embed="rId17"/>
                <a:stretch>
                  <a:fillRect l="-15068" r="-16438" b="-3170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8A9188-BEFD-1C5B-1993-E28A70ECFC18}"/>
                  </a:ext>
                </a:extLst>
              </p:cNvPr>
              <p:cNvSpPr txBox="1"/>
              <p:nvPr/>
            </p:nvSpPr>
            <p:spPr>
              <a:xfrm>
                <a:off x="446313" y="5220264"/>
                <a:ext cx="1873975" cy="88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̅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s-AR" sz="16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8A9188-BEFD-1C5B-1993-E28A70ECF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3" y="5220264"/>
                <a:ext cx="1873975" cy="88517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5497A4-D255-D8A5-BA7D-26FD2405EECD}"/>
                  </a:ext>
                </a:extLst>
              </p:cNvPr>
              <p:cNvSpPr txBox="1"/>
              <p:nvPr/>
            </p:nvSpPr>
            <p:spPr>
              <a:xfrm>
                <a:off x="9517365" y="5416632"/>
                <a:ext cx="444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(10)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5497A4-D255-D8A5-BA7D-26FD2405E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5416632"/>
                <a:ext cx="444032" cy="246221"/>
              </a:xfrm>
              <a:prstGeom prst="rect">
                <a:avLst/>
              </a:prstGeom>
              <a:blipFill>
                <a:blip r:embed="rId19"/>
                <a:stretch>
                  <a:fillRect l="-15068" r="-16438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786EE-2A70-5D1B-57CE-A0488F0BE867}"/>
                  </a:ext>
                </a:extLst>
              </p:cNvPr>
              <p:cNvSpPr txBox="1"/>
              <p:nvPr/>
            </p:nvSpPr>
            <p:spPr>
              <a:xfrm>
                <a:off x="5303926" y="6102272"/>
                <a:ext cx="3574248" cy="259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s-A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AR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A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AR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786EE-2A70-5D1B-57CE-A0488F0BE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26" y="6102272"/>
                <a:ext cx="3574248" cy="259686"/>
              </a:xfrm>
              <a:prstGeom prst="rect">
                <a:avLst/>
              </a:prstGeom>
              <a:blipFill>
                <a:blip r:embed="rId20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AF6192-2833-BFFF-FAC1-4A1003E34EF9}"/>
                  </a:ext>
                </a:extLst>
              </p:cNvPr>
              <p:cNvSpPr txBox="1"/>
              <p:nvPr/>
            </p:nvSpPr>
            <p:spPr>
              <a:xfrm>
                <a:off x="9517365" y="6072678"/>
                <a:ext cx="444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AF6192-2833-BFFF-FAC1-4A1003E34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6072678"/>
                <a:ext cx="444032" cy="246221"/>
              </a:xfrm>
              <a:prstGeom prst="rect">
                <a:avLst/>
              </a:prstGeom>
              <a:blipFill>
                <a:blip r:embed="rId21"/>
                <a:stretch>
                  <a:fillRect l="-15068" r="-16438" b="-3170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7B43DA-9897-61A4-BC0B-5624A5895175}"/>
                  </a:ext>
                </a:extLst>
              </p:cNvPr>
              <p:cNvSpPr txBox="1"/>
              <p:nvPr/>
            </p:nvSpPr>
            <p:spPr>
              <a:xfrm>
                <a:off x="446314" y="6105205"/>
                <a:ext cx="15808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A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s-A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s-A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s-AR" sz="1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7B43DA-9897-61A4-BC0B-5624A5895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6105205"/>
                <a:ext cx="1580817" cy="246221"/>
              </a:xfrm>
              <a:prstGeom prst="rect">
                <a:avLst/>
              </a:prstGeom>
              <a:blipFill>
                <a:blip r:embed="rId22"/>
                <a:stretch>
                  <a:fillRect l="-3077" r="-385" b="-1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8535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F80-0602-F575-FF76-D8CCAAC61492}"/>
              </a:ext>
            </a:extLst>
          </p:cNvPr>
          <p:cNvSpPr txBox="1">
            <a:spLocks/>
          </p:cNvSpPr>
          <p:nvPr/>
        </p:nvSpPr>
        <p:spPr>
          <a:xfrm>
            <a:off x="446313" y="463887"/>
            <a:ext cx="9650979" cy="59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New mathematical model</a:t>
            </a:r>
            <a:endParaRPr lang="en-CL" sz="3200" b="1" dirty="0">
              <a:solidFill>
                <a:srgbClr val="9923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BD728E-EB14-3529-DF3E-BA0ABE404652}"/>
                  </a:ext>
                </a:extLst>
              </p:cNvPr>
              <p:cNvSpPr txBox="1"/>
              <p:nvPr/>
            </p:nvSpPr>
            <p:spPr>
              <a:xfrm>
                <a:off x="446314" y="997437"/>
                <a:ext cx="4857612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𝐷𝐼𝑆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100∗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BD728E-EB14-3529-DF3E-BA0ABE404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997437"/>
                <a:ext cx="4857612" cy="7042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03CE47-25B5-AC6E-0083-67FED12F588B}"/>
                  </a:ext>
                </a:extLst>
              </p:cNvPr>
              <p:cNvSpPr txBox="1"/>
              <p:nvPr/>
            </p:nvSpPr>
            <p:spPr>
              <a:xfrm>
                <a:off x="446314" y="1814600"/>
                <a:ext cx="2528834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03CE47-25B5-AC6E-0083-67FED12F5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1814600"/>
                <a:ext cx="2528834" cy="704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D7A09-CD22-1B7A-4C23-7A04E261C12E}"/>
                  </a:ext>
                </a:extLst>
              </p:cNvPr>
              <p:cNvSpPr txBox="1"/>
              <p:nvPr/>
            </p:nvSpPr>
            <p:spPr>
              <a:xfrm>
                <a:off x="5331135" y="2014687"/>
                <a:ext cx="1091517" cy="247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𝐷𝐼𝑆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D7A09-CD22-1B7A-4C23-7A04E261C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2014687"/>
                <a:ext cx="1091517" cy="247055"/>
              </a:xfrm>
              <a:prstGeom prst="rect">
                <a:avLst/>
              </a:prstGeom>
              <a:blipFill>
                <a:blip r:embed="rId4"/>
                <a:stretch>
                  <a:fillRect l="-3352" b="-731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F9081-009E-AC7F-E236-76FA2E93C7E4}"/>
                  </a:ext>
                </a:extLst>
              </p:cNvPr>
              <p:cNvSpPr txBox="1"/>
              <p:nvPr/>
            </p:nvSpPr>
            <p:spPr>
              <a:xfrm>
                <a:off x="9574272" y="1223361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F9081-009E-AC7F-E236-76FA2E93C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1223361"/>
                <a:ext cx="341440" cy="246221"/>
              </a:xfrm>
              <a:prstGeom prst="rect">
                <a:avLst/>
              </a:prstGeom>
              <a:blipFill>
                <a:blip r:embed="rId5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C94DA7-1130-B735-3619-1F5F5067A00E}"/>
                  </a:ext>
                </a:extLst>
              </p:cNvPr>
              <p:cNvSpPr txBox="1"/>
              <p:nvPr/>
            </p:nvSpPr>
            <p:spPr>
              <a:xfrm>
                <a:off x="9574272" y="1906965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C94DA7-1130-B735-3619-1F5F5067A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1906965"/>
                <a:ext cx="341440" cy="246221"/>
              </a:xfrm>
              <a:prstGeom prst="rect">
                <a:avLst/>
              </a:prstGeom>
              <a:blipFill>
                <a:blip r:embed="rId6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F1826-A1CF-BBD1-4F9E-CA91C33D58DF}"/>
                  </a:ext>
                </a:extLst>
              </p:cNvPr>
              <p:cNvSpPr txBox="1"/>
              <p:nvPr/>
            </p:nvSpPr>
            <p:spPr>
              <a:xfrm>
                <a:off x="446314" y="2535033"/>
                <a:ext cx="1315488" cy="714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acc>
                            <m:accPr>
                              <m:chr m:val="̅"/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F1826-A1CF-BBD1-4F9E-CA91C33D5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2535033"/>
                <a:ext cx="1315488" cy="7140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ED3A7-E907-248A-F203-CA6E2872DD9E}"/>
                  </a:ext>
                </a:extLst>
              </p:cNvPr>
              <p:cNvSpPr txBox="1"/>
              <p:nvPr/>
            </p:nvSpPr>
            <p:spPr>
              <a:xfrm>
                <a:off x="5331135" y="2641958"/>
                <a:ext cx="1063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acc>
                        <m:accPr>
                          <m:chr m:val="̅"/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𝑁𝐷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ED3A7-E907-248A-F203-CA6E2872D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2641958"/>
                <a:ext cx="1063368" cy="246221"/>
              </a:xfrm>
              <a:prstGeom prst="rect">
                <a:avLst/>
              </a:prstGeom>
              <a:blipFill>
                <a:blip r:embed="rId8"/>
                <a:stretch>
                  <a:fillRect l="-3448" b="-487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00014B-646B-D940-C35D-47C445F90CA3}"/>
                  </a:ext>
                </a:extLst>
              </p:cNvPr>
              <p:cNvSpPr txBox="1"/>
              <p:nvPr/>
            </p:nvSpPr>
            <p:spPr>
              <a:xfrm>
                <a:off x="9574272" y="2534236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(7)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00014B-646B-D940-C35D-47C445F90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2534236"/>
                <a:ext cx="341440" cy="246221"/>
              </a:xfrm>
              <a:prstGeom prst="rect">
                <a:avLst/>
              </a:prstGeom>
              <a:blipFill>
                <a:blip r:embed="rId9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EB368D-AFB2-7389-36AE-595560B6F01B}"/>
                  </a:ext>
                </a:extLst>
              </p:cNvPr>
              <p:cNvSpPr txBox="1"/>
              <p:nvPr/>
            </p:nvSpPr>
            <p:spPr>
              <a:xfrm>
                <a:off x="446314" y="3335493"/>
                <a:ext cx="4389855" cy="8838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b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s-E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𝑁𝐷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eqArr>
                                        <m:eqArr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sub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𝑓𝑟𝑒𝑒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sub>
                                    <m:sup/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nary>
                                  <m:r>
                                    <m:rPr>
                                      <m:nor/>
                                    </m:rPr>
                                    <a:rPr lang="es-AR" sz="1600" dirty="0"/>
                                    <m:t> 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s-AR" sz="1600" dirty="0"/>
                                <m:t> </m:t>
                              </m:r>
                              <m:r>
                                <a:rPr lang="es-ES" sz="1600" b="0" i="1" dirty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EB368D-AFB2-7389-36AE-595560B6F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3335493"/>
                <a:ext cx="4389855" cy="8838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33D61-F8B6-35DF-352C-64A10ACFA2D9}"/>
                  </a:ext>
                </a:extLst>
              </p:cNvPr>
              <p:cNvSpPr txBox="1"/>
              <p:nvPr/>
            </p:nvSpPr>
            <p:spPr>
              <a:xfrm>
                <a:off x="5331135" y="3580917"/>
                <a:ext cx="34778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𝑇𝑃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1≤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33D61-F8B6-35DF-352C-64A10ACFA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3580917"/>
                <a:ext cx="3477812" cy="246221"/>
              </a:xfrm>
              <a:prstGeom prst="rect">
                <a:avLst/>
              </a:prstGeom>
              <a:blipFill>
                <a:blip r:embed="rId11"/>
                <a:stretch>
                  <a:fillRect l="-702" r="-526" b="-1219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CC1E58-C152-13BF-E3FE-923CC401EEE4}"/>
                  </a:ext>
                </a:extLst>
              </p:cNvPr>
              <p:cNvSpPr txBox="1"/>
              <p:nvPr/>
            </p:nvSpPr>
            <p:spPr>
              <a:xfrm>
                <a:off x="9574272" y="3529956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CC1E58-C152-13BF-E3FE-923CC401E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3529956"/>
                <a:ext cx="341440" cy="246221"/>
              </a:xfrm>
              <a:prstGeom prst="rect">
                <a:avLst/>
              </a:prstGeom>
              <a:blipFill>
                <a:blip r:embed="rId12"/>
                <a:stretch>
                  <a:fillRect l="-19643" r="-17857" b="-3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7C9D93-D3F1-47C7-9748-A51E3C3C4171}"/>
                  </a:ext>
                </a:extLst>
              </p:cNvPr>
              <p:cNvSpPr txBox="1"/>
              <p:nvPr/>
            </p:nvSpPr>
            <p:spPr>
              <a:xfrm>
                <a:off x="446314" y="4319902"/>
                <a:ext cx="2066400" cy="88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̅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𝑇𝑂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𝑡𝑑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7C9D93-D3F1-47C7-9748-A51E3C3C4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4319902"/>
                <a:ext cx="2066400" cy="8851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CAA721-23DE-5F0E-FC64-4F580C8038DC}"/>
                  </a:ext>
                </a:extLst>
              </p:cNvPr>
              <p:cNvSpPr txBox="1"/>
              <p:nvPr/>
            </p:nvSpPr>
            <p:spPr>
              <a:xfrm>
                <a:off x="5331135" y="4565326"/>
                <a:ext cx="15100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CAA721-23DE-5F0E-FC64-4F580C803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4565326"/>
                <a:ext cx="1510093" cy="246221"/>
              </a:xfrm>
              <a:prstGeom prst="rect">
                <a:avLst/>
              </a:prstGeom>
              <a:blipFill>
                <a:blip r:embed="rId14"/>
                <a:stretch>
                  <a:fillRect l="-2024" r="-1619" b="-1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E17338-A0C8-D82C-E424-24EF069AE322}"/>
                  </a:ext>
                </a:extLst>
              </p:cNvPr>
              <p:cNvSpPr txBox="1"/>
              <p:nvPr/>
            </p:nvSpPr>
            <p:spPr>
              <a:xfrm>
                <a:off x="9574272" y="4514365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E17338-A0C8-D82C-E424-24EF069AE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4514365"/>
                <a:ext cx="341440" cy="246221"/>
              </a:xfrm>
              <a:prstGeom prst="rect">
                <a:avLst/>
              </a:prstGeom>
              <a:blipFill>
                <a:blip r:embed="rId15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21A4AA-5BF1-8038-4448-91A5B15B2F87}"/>
                  </a:ext>
                </a:extLst>
              </p:cNvPr>
              <p:cNvSpPr txBox="1"/>
              <p:nvPr/>
            </p:nvSpPr>
            <p:spPr>
              <a:xfrm>
                <a:off x="446314" y="6473213"/>
                <a:ext cx="13459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AR" sz="1600" dirty="0"/>
                  <a:t>,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AR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s-A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{0;1}</m:t>
                    </m:r>
                  </m:oMath>
                </a14:m>
                <a:endParaRPr lang="es-AR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21A4AA-5BF1-8038-4448-91A5B15B2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6473213"/>
                <a:ext cx="1345946" cy="246221"/>
              </a:xfrm>
              <a:prstGeom prst="rect">
                <a:avLst/>
              </a:prstGeom>
              <a:blipFill>
                <a:blip r:embed="rId16"/>
                <a:stretch>
                  <a:fillRect l="-3620" t="-27500" r="-5430" b="-5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0EA228-1033-ACF4-5995-50D0BD052B50}"/>
                  </a:ext>
                </a:extLst>
              </p:cNvPr>
              <p:cNvSpPr txBox="1"/>
              <p:nvPr/>
            </p:nvSpPr>
            <p:spPr>
              <a:xfrm>
                <a:off x="9517365" y="6420172"/>
                <a:ext cx="444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0EA228-1033-ACF4-5995-50D0BD052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6420172"/>
                <a:ext cx="444032" cy="246221"/>
              </a:xfrm>
              <a:prstGeom prst="rect">
                <a:avLst/>
              </a:prstGeom>
              <a:blipFill>
                <a:blip r:embed="rId17"/>
                <a:stretch>
                  <a:fillRect l="-15068" r="-16438" b="-3170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8A9188-BEFD-1C5B-1993-E28A70ECFC18}"/>
                  </a:ext>
                </a:extLst>
              </p:cNvPr>
              <p:cNvSpPr txBox="1"/>
              <p:nvPr/>
            </p:nvSpPr>
            <p:spPr>
              <a:xfrm>
                <a:off x="446313" y="5220264"/>
                <a:ext cx="1873975" cy="88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̅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s-AR" sz="16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8A9188-BEFD-1C5B-1993-E28A70ECF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3" y="5220264"/>
                <a:ext cx="1873975" cy="88517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5497A4-D255-D8A5-BA7D-26FD2405EECD}"/>
                  </a:ext>
                </a:extLst>
              </p:cNvPr>
              <p:cNvSpPr txBox="1"/>
              <p:nvPr/>
            </p:nvSpPr>
            <p:spPr>
              <a:xfrm>
                <a:off x="9517365" y="5416632"/>
                <a:ext cx="444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(10)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5497A4-D255-D8A5-BA7D-26FD2405E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5416632"/>
                <a:ext cx="444032" cy="246221"/>
              </a:xfrm>
              <a:prstGeom prst="rect">
                <a:avLst/>
              </a:prstGeom>
              <a:blipFill>
                <a:blip r:embed="rId19"/>
                <a:stretch>
                  <a:fillRect l="-15068" r="-16438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786EE-2A70-5D1B-57CE-A0488F0BE867}"/>
                  </a:ext>
                </a:extLst>
              </p:cNvPr>
              <p:cNvSpPr txBox="1"/>
              <p:nvPr/>
            </p:nvSpPr>
            <p:spPr>
              <a:xfrm>
                <a:off x="5303926" y="6102272"/>
                <a:ext cx="3574248" cy="259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s-A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AR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A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AR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786EE-2A70-5D1B-57CE-A0488F0BE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26" y="6102272"/>
                <a:ext cx="3574248" cy="259686"/>
              </a:xfrm>
              <a:prstGeom prst="rect">
                <a:avLst/>
              </a:prstGeom>
              <a:blipFill>
                <a:blip r:embed="rId20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AF6192-2833-BFFF-FAC1-4A1003E34EF9}"/>
                  </a:ext>
                </a:extLst>
              </p:cNvPr>
              <p:cNvSpPr txBox="1"/>
              <p:nvPr/>
            </p:nvSpPr>
            <p:spPr>
              <a:xfrm>
                <a:off x="9517365" y="6072678"/>
                <a:ext cx="444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AF6192-2833-BFFF-FAC1-4A1003E34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6072678"/>
                <a:ext cx="444032" cy="246221"/>
              </a:xfrm>
              <a:prstGeom prst="rect">
                <a:avLst/>
              </a:prstGeom>
              <a:blipFill>
                <a:blip r:embed="rId21"/>
                <a:stretch>
                  <a:fillRect l="-15068" r="-16438" b="-3170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8B62A98-A5EF-1DC6-8F65-9E1B58438F6C}"/>
              </a:ext>
            </a:extLst>
          </p:cNvPr>
          <p:cNvSpPr/>
          <p:nvPr/>
        </p:nvSpPr>
        <p:spPr>
          <a:xfrm>
            <a:off x="446314" y="891198"/>
            <a:ext cx="9756465" cy="883896"/>
          </a:xfrm>
          <a:prstGeom prst="round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31BAB1-00B1-5BD3-B2DA-CB909156E5C7}"/>
              </a:ext>
            </a:extLst>
          </p:cNvPr>
          <p:cNvSpPr txBox="1"/>
          <p:nvPr/>
        </p:nvSpPr>
        <p:spPr>
          <a:xfrm>
            <a:off x="4345085" y="525379"/>
            <a:ext cx="585769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Minimize</a:t>
            </a:r>
            <a:r>
              <a:rPr lang="es-E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Day </a:t>
            </a:r>
            <a:r>
              <a:rPr lang="es-ES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Difference</a:t>
            </a:r>
            <a:r>
              <a:rPr lang="es-E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Between Original and Final Date</a:t>
            </a:r>
            <a:endParaRPr lang="es-AR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109570-8C15-484C-9CA1-4C9A3B5025A7}"/>
                  </a:ext>
                </a:extLst>
              </p:cNvPr>
              <p:cNvSpPr txBox="1"/>
              <p:nvPr/>
            </p:nvSpPr>
            <p:spPr>
              <a:xfrm>
                <a:off x="446314" y="6105205"/>
                <a:ext cx="15808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A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s-A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s-A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s-AR" sz="1600" dirty="0"/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D109570-8C15-484C-9CA1-4C9A3B502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6105205"/>
                <a:ext cx="1580817" cy="246221"/>
              </a:xfrm>
              <a:prstGeom prst="rect">
                <a:avLst/>
              </a:prstGeom>
              <a:blipFill>
                <a:blip r:embed="rId22"/>
                <a:stretch>
                  <a:fillRect l="-3077" r="-385" b="-1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567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F80-0602-F575-FF76-D8CCAAC61492}"/>
              </a:ext>
            </a:extLst>
          </p:cNvPr>
          <p:cNvSpPr txBox="1">
            <a:spLocks/>
          </p:cNvSpPr>
          <p:nvPr/>
        </p:nvSpPr>
        <p:spPr>
          <a:xfrm>
            <a:off x="446313" y="463887"/>
            <a:ext cx="9650979" cy="59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New mathematical model</a:t>
            </a:r>
            <a:endParaRPr lang="en-CL" sz="3200" b="1" dirty="0">
              <a:solidFill>
                <a:srgbClr val="9923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BD728E-EB14-3529-DF3E-BA0ABE404652}"/>
                  </a:ext>
                </a:extLst>
              </p:cNvPr>
              <p:cNvSpPr txBox="1"/>
              <p:nvPr/>
            </p:nvSpPr>
            <p:spPr>
              <a:xfrm>
                <a:off x="446314" y="997437"/>
                <a:ext cx="4857612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𝐷𝐼𝑆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100∗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BD728E-EB14-3529-DF3E-BA0ABE404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997437"/>
                <a:ext cx="4857612" cy="7042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03CE47-25B5-AC6E-0083-67FED12F588B}"/>
                  </a:ext>
                </a:extLst>
              </p:cNvPr>
              <p:cNvSpPr txBox="1"/>
              <p:nvPr/>
            </p:nvSpPr>
            <p:spPr>
              <a:xfrm>
                <a:off x="446314" y="1814600"/>
                <a:ext cx="2528834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03CE47-25B5-AC6E-0083-67FED12F5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1814600"/>
                <a:ext cx="2528834" cy="704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D7A09-CD22-1B7A-4C23-7A04E261C12E}"/>
                  </a:ext>
                </a:extLst>
              </p:cNvPr>
              <p:cNvSpPr txBox="1"/>
              <p:nvPr/>
            </p:nvSpPr>
            <p:spPr>
              <a:xfrm>
                <a:off x="5331135" y="2014687"/>
                <a:ext cx="1091517" cy="247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𝐷𝐼𝑆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D7A09-CD22-1B7A-4C23-7A04E261C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2014687"/>
                <a:ext cx="1091517" cy="247055"/>
              </a:xfrm>
              <a:prstGeom prst="rect">
                <a:avLst/>
              </a:prstGeom>
              <a:blipFill>
                <a:blip r:embed="rId4"/>
                <a:stretch>
                  <a:fillRect l="-3352" b="-731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F9081-009E-AC7F-E236-76FA2E93C7E4}"/>
                  </a:ext>
                </a:extLst>
              </p:cNvPr>
              <p:cNvSpPr txBox="1"/>
              <p:nvPr/>
            </p:nvSpPr>
            <p:spPr>
              <a:xfrm>
                <a:off x="9574272" y="1223361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F9081-009E-AC7F-E236-76FA2E93C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1223361"/>
                <a:ext cx="341440" cy="246221"/>
              </a:xfrm>
              <a:prstGeom prst="rect">
                <a:avLst/>
              </a:prstGeom>
              <a:blipFill>
                <a:blip r:embed="rId5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C94DA7-1130-B735-3619-1F5F5067A00E}"/>
                  </a:ext>
                </a:extLst>
              </p:cNvPr>
              <p:cNvSpPr txBox="1"/>
              <p:nvPr/>
            </p:nvSpPr>
            <p:spPr>
              <a:xfrm>
                <a:off x="9574272" y="1906965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C94DA7-1130-B735-3619-1F5F5067A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1906965"/>
                <a:ext cx="341440" cy="246221"/>
              </a:xfrm>
              <a:prstGeom prst="rect">
                <a:avLst/>
              </a:prstGeom>
              <a:blipFill>
                <a:blip r:embed="rId6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F1826-A1CF-BBD1-4F9E-CA91C33D58DF}"/>
                  </a:ext>
                </a:extLst>
              </p:cNvPr>
              <p:cNvSpPr txBox="1"/>
              <p:nvPr/>
            </p:nvSpPr>
            <p:spPr>
              <a:xfrm>
                <a:off x="446314" y="2535033"/>
                <a:ext cx="1315488" cy="714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acc>
                            <m:accPr>
                              <m:chr m:val="̅"/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F1826-A1CF-BBD1-4F9E-CA91C33D5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2535033"/>
                <a:ext cx="1315488" cy="7140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ED3A7-E907-248A-F203-CA6E2872DD9E}"/>
                  </a:ext>
                </a:extLst>
              </p:cNvPr>
              <p:cNvSpPr txBox="1"/>
              <p:nvPr/>
            </p:nvSpPr>
            <p:spPr>
              <a:xfrm>
                <a:off x="5331135" y="2641958"/>
                <a:ext cx="1063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acc>
                        <m:accPr>
                          <m:chr m:val="̅"/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𝑁𝐷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ED3A7-E907-248A-F203-CA6E2872D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2641958"/>
                <a:ext cx="1063368" cy="246221"/>
              </a:xfrm>
              <a:prstGeom prst="rect">
                <a:avLst/>
              </a:prstGeom>
              <a:blipFill>
                <a:blip r:embed="rId8"/>
                <a:stretch>
                  <a:fillRect l="-3448" b="-487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00014B-646B-D940-C35D-47C445F90CA3}"/>
                  </a:ext>
                </a:extLst>
              </p:cNvPr>
              <p:cNvSpPr txBox="1"/>
              <p:nvPr/>
            </p:nvSpPr>
            <p:spPr>
              <a:xfrm>
                <a:off x="9574272" y="2534236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(7)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00014B-646B-D940-C35D-47C445F90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2534236"/>
                <a:ext cx="341440" cy="246221"/>
              </a:xfrm>
              <a:prstGeom prst="rect">
                <a:avLst/>
              </a:prstGeom>
              <a:blipFill>
                <a:blip r:embed="rId9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EB368D-AFB2-7389-36AE-595560B6F01B}"/>
                  </a:ext>
                </a:extLst>
              </p:cNvPr>
              <p:cNvSpPr txBox="1"/>
              <p:nvPr/>
            </p:nvSpPr>
            <p:spPr>
              <a:xfrm>
                <a:off x="446314" y="3335493"/>
                <a:ext cx="4389855" cy="8838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b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s-E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𝑁𝐷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eqArr>
                                        <m:eqArr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sub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𝑓𝑟𝑒𝑒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sub>
                                    <m:sup/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nary>
                                  <m:r>
                                    <m:rPr>
                                      <m:nor/>
                                    </m:rPr>
                                    <a:rPr lang="es-AR" sz="1600" dirty="0"/>
                                    <m:t> 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s-AR" sz="1600" dirty="0"/>
                                <m:t> </m:t>
                              </m:r>
                              <m:r>
                                <a:rPr lang="es-ES" sz="1600" b="0" i="1" dirty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EB368D-AFB2-7389-36AE-595560B6F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3335493"/>
                <a:ext cx="4389855" cy="8838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33D61-F8B6-35DF-352C-64A10ACFA2D9}"/>
                  </a:ext>
                </a:extLst>
              </p:cNvPr>
              <p:cNvSpPr txBox="1"/>
              <p:nvPr/>
            </p:nvSpPr>
            <p:spPr>
              <a:xfrm>
                <a:off x="5331135" y="3580917"/>
                <a:ext cx="34778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𝑇𝑃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1≤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33D61-F8B6-35DF-352C-64A10ACFA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3580917"/>
                <a:ext cx="3477812" cy="246221"/>
              </a:xfrm>
              <a:prstGeom prst="rect">
                <a:avLst/>
              </a:prstGeom>
              <a:blipFill>
                <a:blip r:embed="rId11"/>
                <a:stretch>
                  <a:fillRect l="-702" r="-526" b="-1219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CC1E58-C152-13BF-E3FE-923CC401EEE4}"/>
                  </a:ext>
                </a:extLst>
              </p:cNvPr>
              <p:cNvSpPr txBox="1"/>
              <p:nvPr/>
            </p:nvSpPr>
            <p:spPr>
              <a:xfrm>
                <a:off x="9574272" y="3529956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CC1E58-C152-13BF-E3FE-923CC401E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3529956"/>
                <a:ext cx="341440" cy="246221"/>
              </a:xfrm>
              <a:prstGeom prst="rect">
                <a:avLst/>
              </a:prstGeom>
              <a:blipFill>
                <a:blip r:embed="rId12"/>
                <a:stretch>
                  <a:fillRect l="-19643" r="-17857" b="-3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7C9D93-D3F1-47C7-9748-A51E3C3C4171}"/>
                  </a:ext>
                </a:extLst>
              </p:cNvPr>
              <p:cNvSpPr txBox="1"/>
              <p:nvPr/>
            </p:nvSpPr>
            <p:spPr>
              <a:xfrm>
                <a:off x="446314" y="4319902"/>
                <a:ext cx="2066400" cy="88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̅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𝑇𝑂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𝑡𝑑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7C9D93-D3F1-47C7-9748-A51E3C3C4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4319902"/>
                <a:ext cx="2066400" cy="8851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CAA721-23DE-5F0E-FC64-4F580C8038DC}"/>
                  </a:ext>
                </a:extLst>
              </p:cNvPr>
              <p:cNvSpPr txBox="1"/>
              <p:nvPr/>
            </p:nvSpPr>
            <p:spPr>
              <a:xfrm>
                <a:off x="5331135" y="4565326"/>
                <a:ext cx="15100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CAA721-23DE-5F0E-FC64-4F580C803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4565326"/>
                <a:ext cx="1510093" cy="246221"/>
              </a:xfrm>
              <a:prstGeom prst="rect">
                <a:avLst/>
              </a:prstGeom>
              <a:blipFill>
                <a:blip r:embed="rId14"/>
                <a:stretch>
                  <a:fillRect l="-2024" r="-1619" b="-1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E17338-A0C8-D82C-E424-24EF069AE322}"/>
                  </a:ext>
                </a:extLst>
              </p:cNvPr>
              <p:cNvSpPr txBox="1"/>
              <p:nvPr/>
            </p:nvSpPr>
            <p:spPr>
              <a:xfrm>
                <a:off x="9574272" y="4514365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E17338-A0C8-D82C-E424-24EF069AE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4514365"/>
                <a:ext cx="341440" cy="246221"/>
              </a:xfrm>
              <a:prstGeom prst="rect">
                <a:avLst/>
              </a:prstGeom>
              <a:blipFill>
                <a:blip r:embed="rId15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21A4AA-5BF1-8038-4448-91A5B15B2F87}"/>
                  </a:ext>
                </a:extLst>
              </p:cNvPr>
              <p:cNvSpPr txBox="1"/>
              <p:nvPr/>
            </p:nvSpPr>
            <p:spPr>
              <a:xfrm>
                <a:off x="446314" y="6473213"/>
                <a:ext cx="13459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AR" sz="1600" dirty="0"/>
                  <a:t>,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AR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s-A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{0;1}</m:t>
                    </m:r>
                  </m:oMath>
                </a14:m>
                <a:endParaRPr lang="es-AR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21A4AA-5BF1-8038-4448-91A5B15B2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6473213"/>
                <a:ext cx="1345946" cy="246221"/>
              </a:xfrm>
              <a:prstGeom prst="rect">
                <a:avLst/>
              </a:prstGeom>
              <a:blipFill>
                <a:blip r:embed="rId16"/>
                <a:stretch>
                  <a:fillRect l="-3620" t="-27500" r="-5430" b="-5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0EA228-1033-ACF4-5995-50D0BD052B50}"/>
                  </a:ext>
                </a:extLst>
              </p:cNvPr>
              <p:cNvSpPr txBox="1"/>
              <p:nvPr/>
            </p:nvSpPr>
            <p:spPr>
              <a:xfrm>
                <a:off x="9517365" y="6420172"/>
                <a:ext cx="444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0EA228-1033-ACF4-5995-50D0BD052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6420172"/>
                <a:ext cx="444032" cy="246221"/>
              </a:xfrm>
              <a:prstGeom prst="rect">
                <a:avLst/>
              </a:prstGeom>
              <a:blipFill>
                <a:blip r:embed="rId17"/>
                <a:stretch>
                  <a:fillRect l="-15068" r="-16438" b="-3170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8A9188-BEFD-1C5B-1993-E28A70ECFC18}"/>
                  </a:ext>
                </a:extLst>
              </p:cNvPr>
              <p:cNvSpPr txBox="1"/>
              <p:nvPr/>
            </p:nvSpPr>
            <p:spPr>
              <a:xfrm>
                <a:off x="446313" y="5220264"/>
                <a:ext cx="1873975" cy="88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̅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s-AR" sz="16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8A9188-BEFD-1C5B-1993-E28A70ECF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3" y="5220264"/>
                <a:ext cx="1873975" cy="88517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5497A4-D255-D8A5-BA7D-26FD2405EECD}"/>
                  </a:ext>
                </a:extLst>
              </p:cNvPr>
              <p:cNvSpPr txBox="1"/>
              <p:nvPr/>
            </p:nvSpPr>
            <p:spPr>
              <a:xfrm>
                <a:off x="9517365" y="5416632"/>
                <a:ext cx="444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(10)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5497A4-D255-D8A5-BA7D-26FD2405E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5416632"/>
                <a:ext cx="444032" cy="246221"/>
              </a:xfrm>
              <a:prstGeom prst="rect">
                <a:avLst/>
              </a:prstGeom>
              <a:blipFill>
                <a:blip r:embed="rId19"/>
                <a:stretch>
                  <a:fillRect l="-15068" r="-16438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786EE-2A70-5D1B-57CE-A0488F0BE867}"/>
                  </a:ext>
                </a:extLst>
              </p:cNvPr>
              <p:cNvSpPr txBox="1"/>
              <p:nvPr/>
            </p:nvSpPr>
            <p:spPr>
              <a:xfrm>
                <a:off x="5303926" y="6102272"/>
                <a:ext cx="3574248" cy="259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s-A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AR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A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AR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786EE-2A70-5D1B-57CE-A0488F0BE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26" y="6102272"/>
                <a:ext cx="3574248" cy="259686"/>
              </a:xfrm>
              <a:prstGeom prst="rect">
                <a:avLst/>
              </a:prstGeom>
              <a:blipFill>
                <a:blip r:embed="rId20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AF6192-2833-BFFF-FAC1-4A1003E34EF9}"/>
                  </a:ext>
                </a:extLst>
              </p:cNvPr>
              <p:cNvSpPr txBox="1"/>
              <p:nvPr/>
            </p:nvSpPr>
            <p:spPr>
              <a:xfrm>
                <a:off x="9517365" y="6072678"/>
                <a:ext cx="444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AF6192-2833-BFFF-FAC1-4A1003E34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6072678"/>
                <a:ext cx="444032" cy="246221"/>
              </a:xfrm>
              <a:prstGeom prst="rect">
                <a:avLst/>
              </a:prstGeom>
              <a:blipFill>
                <a:blip r:embed="rId21"/>
                <a:stretch>
                  <a:fillRect l="-15068" r="-16438" b="-3170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9F2202-F5D8-32B5-FB79-C846953CFD99}"/>
              </a:ext>
            </a:extLst>
          </p:cNvPr>
          <p:cNvSpPr/>
          <p:nvPr/>
        </p:nvSpPr>
        <p:spPr>
          <a:xfrm>
            <a:off x="446314" y="1718655"/>
            <a:ext cx="9756465" cy="883896"/>
          </a:xfrm>
          <a:prstGeom prst="round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264F61-DF47-5953-0E74-05D232F77C45}"/>
              </a:ext>
            </a:extLst>
          </p:cNvPr>
          <p:cNvSpPr txBox="1"/>
          <p:nvPr/>
        </p:nvSpPr>
        <p:spPr>
          <a:xfrm>
            <a:off x="4024485" y="1352836"/>
            <a:ext cx="617829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s-ES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All</a:t>
            </a:r>
            <a:r>
              <a:rPr lang="es-E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disruptions</a:t>
            </a:r>
            <a:r>
              <a:rPr lang="es-E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should</a:t>
            </a:r>
            <a:r>
              <a:rPr lang="es-E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be </a:t>
            </a:r>
            <a:r>
              <a:rPr lang="es-ES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scheduled</a:t>
            </a:r>
            <a:r>
              <a:rPr lang="es-E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in </a:t>
            </a:r>
            <a:r>
              <a:rPr lang="es-ES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existing</a:t>
            </a:r>
            <a:r>
              <a:rPr lang="es-E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or</a:t>
            </a:r>
            <a:r>
              <a:rPr lang="es-E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extra dates</a:t>
            </a:r>
            <a:endParaRPr lang="es-AR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839F4B0-BD27-7132-421A-A1AA1C4A515D}"/>
                  </a:ext>
                </a:extLst>
              </p:cNvPr>
              <p:cNvSpPr txBox="1"/>
              <p:nvPr/>
            </p:nvSpPr>
            <p:spPr>
              <a:xfrm>
                <a:off x="446314" y="6105205"/>
                <a:ext cx="15808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A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s-A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s-A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s-AR" sz="16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839F4B0-BD27-7132-421A-A1AA1C4A5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6105205"/>
                <a:ext cx="1580817" cy="246221"/>
              </a:xfrm>
              <a:prstGeom prst="rect">
                <a:avLst/>
              </a:prstGeom>
              <a:blipFill>
                <a:blip r:embed="rId22"/>
                <a:stretch>
                  <a:fillRect l="-3077" r="-385" b="-1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583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F80-0602-F575-FF76-D8CCAAC61492}"/>
              </a:ext>
            </a:extLst>
          </p:cNvPr>
          <p:cNvSpPr txBox="1">
            <a:spLocks/>
          </p:cNvSpPr>
          <p:nvPr/>
        </p:nvSpPr>
        <p:spPr>
          <a:xfrm>
            <a:off x="446313" y="463887"/>
            <a:ext cx="9650979" cy="59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New mathematical model</a:t>
            </a:r>
            <a:endParaRPr lang="en-CL" sz="3200" b="1" dirty="0">
              <a:solidFill>
                <a:srgbClr val="9923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BD728E-EB14-3529-DF3E-BA0ABE404652}"/>
                  </a:ext>
                </a:extLst>
              </p:cNvPr>
              <p:cNvSpPr txBox="1"/>
              <p:nvPr/>
            </p:nvSpPr>
            <p:spPr>
              <a:xfrm>
                <a:off x="446314" y="997437"/>
                <a:ext cx="4857612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𝐷𝐼𝑆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100∗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BD728E-EB14-3529-DF3E-BA0ABE404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997437"/>
                <a:ext cx="4857612" cy="7042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03CE47-25B5-AC6E-0083-67FED12F588B}"/>
                  </a:ext>
                </a:extLst>
              </p:cNvPr>
              <p:cNvSpPr txBox="1"/>
              <p:nvPr/>
            </p:nvSpPr>
            <p:spPr>
              <a:xfrm>
                <a:off x="446314" y="1814600"/>
                <a:ext cx="2528834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03CE47-25B5-AC6E-0083-67FED12F5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1814600"/>
                <a:ext cx="2528834" cy="704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D7A09-CD22-1B7A-4C23-7A04E261C12E}"/>
                  </a:ext>
                </a:extLst>
              </p:cNvPr>
              <p:cNvSpPr txBox="1"/>
              <p:nvPr/>
            </p:nvSpPr>
            <p:spPr>
              <a:xfrm>
                <a:off x="5331135" y="2014687"/>
                <a:ext cx="1091517" cy="247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𝐷𝐼𝑆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D7A09-CD22-1B7A-4C23-7A04E261C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2014687"/>
                <a:ext cx="1091517" cy="247055"/>
              </a:xfrm>
              <a:prstGeom prst="rect">
                <a:avLst/>
              </a:prstGeom>
              <a:blipFill>
                <a:blip r:embed="rId4"/>
                <a:stretch>
                  <a:fillRect l="-3352" b="-731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F9081-009E-AC7F-E236-76FA2E93C7E4}"/>
                  </a:ext>
                </a:extLst>
              </p:cNvPr>
              <p:cNvSpPr txBox="1"/>
              <p:nvPr/>
            </p:nvSpPr>
            <p:spPr>
              <a:xfrm>
                <a:off x="9574272" y="1223361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F9081-009E-AC7F-E236-76FA2E93C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1223361"/>
                <a:ext cx="341440" cy="246221"/>
              </a:xfrm>
              <a:prstGeom prst="rect">
                <a:avLst/>
              </a:prstGeom>
              <a:blipFill>
                <a:blip r:embed="rId5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C94DA7-1130-B735-3619-1F5F5067A00E}"/>
                  </a:ext>
                </a:extLst>
              </p:cNvPr>
              <p:cNvSpPr txBox="1"/>
              <p:nvPr/>
            </p:nvSpPr>
            <p:spPr>
              <a:xfrm>
                <a:off x="9574272" y="1906965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C94DA7-1130-B735-3619-1F5F5067A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1906965"/>
                <a:ext cx="341440" cy="246221"/>
              </a:xfrm>
              <a:prstGeom prst="rect">
                <a:avLst/>
              </a:prstGeom>
              <a:blipFill>
                <a:blip r:embed="rId6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F1826-A1CF-BBD1-4F9E-CA91C33D58DF}"/>
                  </a:ext>
                </a:extLst>
              </p:cNvPr>
              <p:cNvSpPr txBox="1"/>
              <p:nvPr/>
            </p:nvSpPr>
            <p:spPr>
              <a:xfrm>
                <a:off x="446314" y="2535033"/>
                <a:ext cx="1315488" cy="714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acc>
                            <m:accPr>
                              <m:chr m:val="̅"/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F1826-A1CF-BBD1-4F9E-CA91C33D5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2535033"/>
                <a:ext cx="1315488" cy="7140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ED3A7-E907-248A-F203-CA6E2872DD9E}"/>
                  </a:ext>
                </a:extLst>
              </p:cNvPr>
              <p:cNvSpPr txBox="1"/>
              <p:nvPr/>
            </p:nvSpPr>
            <p:spPr>
              <a:xfrm>
                <a:off x="5331135" y="2641958"/>
                <a:ext cx="1063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acc>
                        <m:accPr>
                          <m:chr m:val="̅"/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𝑁𝐷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ED3A7-E907-248A-F203-CA6E2872D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2641958"/>
                <a:ext cx="1063368" cy="246221"/>
              </a:xfrm>
              <a:prstGeom prst="rect">
                <a:avLst/>
              </a:prstGeom>
              <a:blipFill>
                <a:blip r:embed="rId8"/>
                <a:stretch>
                  <a:fillRect l="-3448" b="-487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00014B-646B-D940-C35D-47C445F90CA3}"/>
                  </a:ext>
                </a:extLst>
              </p:cNvPr>
              <p:cNvSpPr txBox="1"/>
              <p:nvPr/>
            </p:nvSpPr>
            <p:spPr>
              <a:xfrm>
                <a:off x="9574272" y="2534236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(7)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00014B-646B-D940-C35D-47C445F90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2534236"/>
                <a:ext cx="341440" cy="246221"/>
              </a:xfrm>
              <a:prstGeom prst="rect">
                <a:avLst/>
              </a:prstGeom>
              <a:blipFill>
                <a:blip r:embed="rId9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EB368D-AFB2-7389-36AE-595560B6F01B}"/>
                  </a:ext>
                </a:extLst>
              </p:cNvPr>
              <p:cNvSpPr txBox="1"/>
              <p:nvPr/>
            </p:nvSpPr>
            <p:spPr>
              <a:xfrm>
                <a:off x="446314" y="3335493"/>
                <a:ext cx="4389855" cy="8838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b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s-E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𝑁𝐷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eqArr>
                                        <m:eqArr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sub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𝑓𝑟𝑒𝑒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sub>
                                    <m:sup/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nary>
                                  <m:r>
                                    <m:rPr>
                                      <m:nor/>
                                    </m:rPr>
                                    <a:rPr lang="es-AR" sz="1600" dirty="0"/>
                                    <m:t> 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s-AR" sz="1600" dirty="0"/>
                                <m:t> </m:t>
                              </m:r>
                              <m:r>
                                <a:rPr lang="es-ES" sz="1600" b="0" i="1" dirty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EB368D-AFB2-7389-36AE-595560B6F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3335493"/>
                <a:ext cx="4389855" cy="8838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33D61-F8B6-35DF-352C-64A10ACFA2D9}"/>
                  </a:ext>
                </a:extLst>
              </p:cNvPr>
              <p:cNvSpPr txBox="1"/>
              <p:nvPr/>
            </p:nvSpPr>
            <p:spPr>
              <a:xfrm>
                <a:off x="5331135" y="3580917"/>
                <a:ext cx="34778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𝑇𝑃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1≤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33D61-F8B6-35DF-352C-64A10ACFA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3580917"/>
                <a:ext cx="3477812" cy="246221"/>
              </a:xfrm>
              <a:prstGeom prst="rect">
                <a:avLst/>
              </a:prstGeom>
              <a:blipFill>
                <a:blip r:embed="rId11"/>
                <a:stretch>
                  <a:fillRect l="-702" r="-526" b="-1219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CC1E58-C152-13BF-E3FE-923CC401EEE4}"/>
                  </a:ext>
                </a:extLst>
              </p:cNvPr>
              <p:cNvSpPr txBox="1"/>
              <p:nvPr/>
            </p:nvSpPr>
            <p:spPr>
              <a:xfrm>
                <a:off x="9574272" y="3529956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CC1E58-C152-13BF-E3FE-923CC401E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3529956"/>
                <a:ext cx="341440" cy="246221"/>
              </a:xfrm>
              <a:prstGeom prst="rect">
                <a:avLst/>
              </a:prstGeom>
              <a:blipFill>
                <a:blip r:embed="rId12"/>
                <a:stretch>
                  <a:fillRect l="-19643" r="-17857" b="-3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7C9D93-D3F1-47C7-9748-A51E3C3C4171}"/>
                  </a:ext>
                </a:extLst>
              </p:cNvPr>
              <p:cNvSpPr txBox="1"/>
              <p:nvPr/>
            </p:nvSpPr>
            <p:spPr>
              <a:xfrm>
                <a:off x="446314" y="4319902"/>
                <a:ext cx="2066400" cy="88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̅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𝑇𝑂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𝑡𝑑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7C9D93-D3F1-47C7-9748-A51E3C3C4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4319902"/>
                <a:ext cx="2066400" cy="8851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CAA721-23DE-5F0E-FC64-4F580C8038DC}"/>
                  </a:ext>
                </a:extLst>
              </p:cNvPr>
              <p:cNvSpPr txBox="1"/>
              <p:nvPr/>
            </p:nvSpPr>
            <p:spPr>
              <a:xfrm>
                <a:off x="5331135" y="4565326"/>
                <a:ext cx="15100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CAA721-23DE-5F0E-FC64-4F580C803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4565326"/>
                <a:ext cx="1510093" cy="246221"/>
              </a:xfrm>
              <a:prstGeom prst="rect">
                <a:avLst/>
              </a:prstGeom>
              <a:blipFill>
                <a:blip r:embed="rId14"/>
                <a:stretch>
                  <a:fillRect l="-2024" r="-1619" b="-1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E17338-A0C8-D82C-E424-24EF069AE322}"/>
                  </a:ext>
                </a:extLst>
              </p:cNvPr>
              <p:cNvSpPr txBox="1"/>
              <p:nvPr/>
            </p:nvSpPr>
            <p:spPr>
              <a:xfrm>
                <a:off x="9574272" y="4514365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E17338-A0C8-D82C-E424-24EF069AE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4514365"/>
                <a:ext cx="341440" cy="246221"/>
              </a:xfrm>
              <a:prstGeom prst="rect">
                <a:avLst/>
              </a:prstGeom>
              <a:blipFill>
                <a:blip r:embed="rId15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21A4AA-5BF1-8038-4448-91A5B15B2F87}"/>
                  </a:ext>
                </a:extLst>
              </p:cNvPr>
              <p:cNvSpPr txBox="1"/>
              <p:nvPr/>
            </p:nvSpPr>
            <p:spPr>
              <a:xfrm>
                <a:off x="446314" y="6473213"/>
                <a:ext cx="13459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AR" sz="1600" dirty="0"/>
                  <a:t>,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AR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s-A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{0;1}</m:t>
                    </m:r>
                  </m:oMath>
                </a14:m>
                <a:endParaRPr lang="es-AR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21A4AA-5BF1-8038-4448-91A5B15B2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6473213"/>
                <a:ext cx="1345946" cy="246221"/>
              </a:xfrm>
              <a:prstGeom prst="rect">
                <a:avLst/>
              </a:prstGeom>
              <a:blipFill>
                <a:blip r:embed="rId16"/>
                <a:stretch>
                  <a:fillRect l="-3620" t="-27500" r="-5430" b="-5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0EA228-1033-ACF4-5995-50D0BD052B50}"/>
                  </a:ext>
                </a:extLst>
              </p:cNvPr>
              <p:cNvSpPr txBox="1"/>
              <p:nvPr/>
            </p:nvSpPr>
            <p:spPr>
              <a:xfrm>
                <a:off x="9517365" y="6420172"/>
                <a:ext cx="444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0EA228-1033-ACF4-5995-50D0BD052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6420172"/>
                <a:ext cx="444032" cy="246221"/>
              </a:xfrm>
              <a:prstGeom prst="rect">
                <a:avLst/>
              </a:prstGeom>
              <a:blipFill>
                <a:blip r:embed="rId17"/>
                <a:stretch>
                  <a:fillRect l="-15068" r="-16438" b="-3170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8A9188-BEFD-1C5B-1993-E28A70ECFC18}"/>
                  </a:ext>
                </a:extLst>
              </p:cNvPr>
              <p:cNvSpPr txBox="1"/>
              <p:nvPr/>
            </p:nvSpPr>
            <p:spPr>
              <a:xfrm>
                <a:off x="446313" y="5220264"/>
                <a:ext cx="1873975" cy="88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̅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s-AR" sz="16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8A9188-BEFD-1C5B-1993-E28A70ECF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3" y="5220264"/>
                <a:ext cx="1873975" cy="88517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5497A4-D255-D8A5-BA7D-26FD2405EECD}"/>
                  </a:ext>
                </a:extLst>
              </p:cNvPr>
              <p:cNvSpPr txBox="1"/>
              <p:nvPr/>
            </p:nvSpPr>
            <p:spPr>
              <a:xfrm>
                <a:off x="9517365" y="5416632"/>
                <a:ext cx="444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(10)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5497A4-D255-D8A5-BA7D-26FD2405E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5416632"/>
                <a:ext cx="444032" cy="246221"/>
              </a:xfrm>
              <a:prstGeom prst="rect">
                <a:avLst/>
              </a:prstGeom>
              <a:blipFill>
                <a:blip r:embed="rId19"/>
                <a:stretch>
                  <a:fillRect l="-15068" r="-16438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786EE-2A70-5D1B-57CE-A0488F0BE867}"/>
                  </a:ext>
                </a:extLst>
              </p:cNvPr>
              <p:cNvSpPr txBox="1"/>
              <p:nvPr/>
            </p:nvSpPr>
            <p:spPr>
              <a:xfrm>
                <a:off x="5303926" y="6102272"/>
                <a:ext cx="3574248" cy="259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s-A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AR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A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AR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786EE-2A70-5D1B-57CE-A0488F0BE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26" y="6102272"/>
                <a:ext cx="3574248" cy="259686"/>
              </a:xfrm>
              <a:prstGeom prst="rect">
                <a:avLst/>
              </a:prstGeom>
              <a:blipFill>
                <a:blip r:embed="rId20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AF6192-2833-BFFF-FAC1-4A1003E34EF9}"/>
                  </a:ext>
                </a:extLst>
              </p:cNvPr>
              <p:cNvSpPr txBox="1"/>
              <p:nvPr/>
            </p:nvSpPr>
            <p:spPr>
              <a:xfrm>
                <a:off x="9517365" y="6072678"/>
                <a:ext cx="444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AF6192-2833-BFFF-FAC1-4A1003E34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6072678"/>
                <a:ext cx="444032" cy="246221"/>
              </a:xfrm>
              <a:prstGeom prst="rect">
                <a:avLst/>
              </a:prstGeom>
              <a:blipFill>
                <a:blip r:embed="rId21"/>
                <a:stretch>
                  <a:fillRect l="-15068" r="-16438" b="-3170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FD9AF6-3C9F-D79C-3B14-1E58165421D7}"/>
              </a:ext>
            </a:extLst>
          </p:cNvPr>
          <p:cNvSpPr/>
          <p:nvPr/>
        </p:nvSpPr>
        <p:spPr>
          <a:xfrm>
            <a:off x="452902" y="2391477"/>
            <a:ext cx="9756465" cy="883896"/>
          </a:xfrm>
          <a:prstGeom prst="round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D07795-47A2-8E57-8035-517B0AAD2F6F}"/>
              </a:ext>
            </a:extLst>
          </p:cNvPr>
          <p:cNvSpPr txBox="1"/>
          <p:nvPr/>
        </p:nvSpPr>
        <p:spPr>
          <a:xfrm>
            <a:off x="4359688" y="2025658"/>
            <a:ext cx="584967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s-ES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All</a:t>
            </a:r>
            <a:r>
              <a:rPr lang="es-E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non </a:t>
            </a:r>
            <a:r>
              <a:rPr lang="es-ES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disruptions</a:t>
            </a:r>
            <a:r>
              <a:rPr lang="es-E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should</a:t>
            </a:r>
            <a:r>
              <a:rPr lang="es-E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be </a:t>
            </a:r>
            <a:r>
              <a:rPr lang="es-ES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scheduled</a:t>
            </a:r>
            <a:r>
              <a:rPr lang="es-E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in </a:t>
            </a:r>
            <a:r>
              <a:rPr lang="es-ES" sz="1600" b="1">
                <a:latin typeface="Helvetica" panose="020B0604020202020204" pitchFamily="34" charset="0"/>
                <a:cs typeface="Helvetica" panose="020B0604020202020204" pitchFamily="34" charset="0"/>
              </a:rPr>
              <a:t>possible</a:t>
            </a:r>
            <a:r>
              <a:rPr lang="es-E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dates</a:t>
            </a:r>
            <a:endParaRPr lang="es-AR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C6342C-19F8-4D60-608C-C3D0A0ACA84E}"/>
                  </a:ext>
                </a:extLst>
              </p:cNvPr>
              <p:cNvSpPr txBox="1"/>
              <p:nvPr/>
            </p:nvSpPr>
            <p:spPr>
              <a:xfrm>
                <a:off x="446314" y="6105205"/>
                <a:ext cx="15808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A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s-A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s-A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s-AR" sz="16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1C6342C-19F8-4D60-608C-C3D0A0ACA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6105205"/>
                <a:ext cx="1580817" cy="246221"/>
              </a:xfrm>
              <a:prstGeom prst="rect">
                <a:avLst/>
              </a:prstGeom>
              <a:blipFill>
                <a:blip r:embed="rId22"/>
                <a:stretch>
                  <a:fillRect l="-3077" r="-385" b="-1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006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F80-0602-F575-FF76-D8CCAAC61492}"/>
              </a:ext>
            </a:extLst>
          </p:cNvPr>
          <p:cNvSpPr txBox="1">
            <a:spLocks/>
          </p:cNvSpPr>
          <p:nvPr/>
        </p:nvSpPr>
        <p:spPr>
          <a:xfrm>
            <a:off x="688774" y="450166"/>
            <a:ext cx="9650979" cy="59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Impact in sport leagues around the world</a:t>
            </a:r>
            <a:endParaRPr lang="en-CL" sz="3200" b="1" dirty="0">
              <a:solidFill>
                <a:srgbClr val="9923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Google Shape;175;p4" descr="PSG vs BAYERN MUNICH - UEFA Champions League 2020 Final | Estadio Da Luz  Portugal - YouTube">
            <a:extLst>
              <a:ext uri="{FF2B5EF4-FFF2-40B4-BE49-F238E27FC236}">
                <a16:creationId xmlns:a16="http://schemas.microsoft.com/office/drawing/2014/main" id="{C5AA22A3-4CF4-7F35-71E9-5751733496C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34761" y="1171135"/>
            <a:ext cx="4356598" cy="245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76;p4" descr="Players Cannot Invite Guests They Only Know via Social Media to NBA Bubble  | Complex">
            <a:extLst>
              <a:ext uri="{FF2B5EF4-FFF2-40B4-BE49-F238E27FC236}">
                <a16:creationId xmlns:a16="http://schemas.microsoft.com/office/drawing/2014/main" id="{FD0C52B8-CA88-6F35-09A1-4A84D0F57A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4760" y="3922818"/>
            <a:ext cx="4356601" cy="245219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77;p4">
            <a:extLst>
              <a:ext uri="{FF2B5EF4-FFF2-40B4-BE49-F238E27FC236}">
                <a16:creationId xmlns:a16="http://schemas.microsoft.com/office/drawing/2014/main" id="{9B3B274F-DFBB-12CA-6CA6-E8BAFEE22638}"/>
              </a:ext>
            </a:extLst>
          </p:cNvPr>
          <p:cNvSpPr txBox="1"/>
          <p:nvPr/>
        </p:nvSpPr>
        <p:spPr>
          <a:xfrm>
            <a:off x="7511110" y="2061935"/>
            <a:ext cx="2375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UEFA Champions </a:t>
            </a:r>
            <a:endParaRPr sz="1800" b="1" i="0" u="none" strike="noStrike" cap="none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League Final</a:t>
            </a:r>
            <a:endParaRPr sz="1800" b="1" i="0" u="none" strike="noStrike" cap="none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(2020)</a:t>
            </a:r>
            <a:endParaRPr sz="1800" b="1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  <p:sp>
        <p:nvSpPr>
          <p:cNvPr id="6" name="Google Shape;178;p4">
            <a:extLst>
              <a:ext uri="{FF2B5EF4-FFF2-40B4-BE49-F238E27FC236}">
                <a16:creationId xmlns:a16="http://schemas.microsoft.com/office/drawing/2014/main" id="{C4D4F14A-4A1F-BC62-5AB9-A3BF33D68705}"/>
              </a:ext>
            </a:extLst>
          </p:cNvPr>
          <p:cNvSpPr txBox="1"/>
          <p:nvPr/>
        </p:nvSpPr>
        <p:spPr>
          <a:xfrm>
            <a:off x="7713909" y="4795360"/>
            <a:ext cx="2041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NBA Bubble (2019 - 2020)</a:t>
            </a:r>
            <a:endParaRPr sz="1800" b="1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265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F80-0602-F575-FF76-D8CCAAC61492}"/>
              </a:ext>
            </a:extLst>
          </p:cNvPr>
          <p:cNvSpPr txBox="1">
            <a:spLocks/>
          </p:cNvSpPr>
          <p:nvPr/>
        </p:nvSpPr>
        <p:spPr>
          <a:xfrm>
            <a:off x="446313" y="463887"/>
            <a:ext cx="9650979" cy="59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New mathematical model</a:t>
            </a:r>
            <a:endParaRPr lang="en-CL" sz="3200" b="1" dirty="0">
              <a:solidFill>
                <a:srgbClr val="9923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BD728E-EB14-3529-DF3E-BA0ABE404652}"/>
                  </a:ext>
                </a:extLst>
              </p:cNvPr>
              <p:cNvSpPr txBox="1"/>
              <p:nvPr/>
            </p:nvSpPr>
            <p:spPr>
              <a:xfrm>
                <a:off x="446314" y="997437"/>
                <a:ext cx="4857612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𝐷𝐼𝑆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100∗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BD728E-EB14-3529-DF3E-BA0ABE404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997437"/>
                <a:ext cx="4857612" cy="7042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03CE47-25B5-AC6E-0083-67FED12F588B}"/>
                  </a:ext>
                </a:extLst>
              </p:cNvPr>
              <p:cNvSpPr txBox="1"/>
              <p:nvPr/>
            </p:nvSpPr>
            <p:spPr>
              <a:xfrm>
                <a:off x="446314" y="1814600"/>
                <a:ext cx="2528834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03CE47-25B5-AC6E-0083-67FED12F5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1814600"/>
                <a:ext cx="2528834" cy="704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D7A09-CD22-1B7A-4C23-7A04E261C12E}"/>
                  </a:ext>
                </a:extLst>
              </p:cNvPr>
              <p:cNvSpPr txBox="1"/>
              <p:nvPr/>
            </p:nvSpPr>
            <p:spPr>
              <a:xfrm>
                <a:off x="5331135" y="2014687"/>
                <a:ext cx="1091517" cy="247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𝐷𝐼𝑆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D7A09-CD22-1B7A-4C23-7A04E261C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2014687"/>
                <a:ext cx="1091517" cy="247055"/>
              </a:xfrm>
              <a:prstGeom prst="rect">
                <a:avLst/>
              </a:prstGeom>
              <a:blipFill>
                <a:blip r:embed="rId4"/>
                <a:stretch>
                  <a:fillRect l="-3352" b="-731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F9081-009E-AC7F-E236-76FA2E93C7E4}"/>
                  </a:ext>
                </a:extLst>
              </p:cNvPr>
              <p:cNvSpPr txBox="1"/>
              <p:nvPr/>
            </p:nvSpPr>
            <p:spPr>
              <a:xfrm>
                <a:off x="9574272" y="1223361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F9081-009E-AC7F-E236-76FA2E93C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1223361"/>
                <a:ext cx="341440" cy="246221"/>
              </a:xfrm>
              <a:prstGeom prst="rect">
                <a:avLst/>
              </a:prstGeom>
              <a:blipFill>
                <a:blip r:embed="rId5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C94DA7-1130-B735-3619-1F5F5067A00E}"/>
                  </a:ext>
                </a:extLst>
              </p:cNvPr>
              <p:cNvSpPr txBox="1"/>
              <p:nvPr/>
            </p:nvSpPr>
            <p:spPr>
              <a:xfrm>
                <a:off x="9574272" y="1906965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C94DA7-1130-B735-3619-1F5F5067A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1906965"/>
                <a:ext cx="341440" cy="246221"/>
              </a:xfrm>
              <a:prstGeom prst="rect">
                <a:avLst/>
              </a:prstGeom>
              <a:blipFill>
                <a:blip r:embed="rId6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F1826-A1CF-BBD1-4F9E-CA91C33D58DF}"/>
                  </a:ext>
                </a:extLst>
              </p:cNvPr>
              <p:cNvSpPr txBox="1"/>
              <p:nvPr/>
            </p:nvSpPr>
            <p:spPr>
              <a:xfrm>
                <a:off x="446314" y="2535033"/>
                <a:ext cx="1315488" cy="714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acc>
                            <m:accPr>
                              <m:chr m:val="̅"/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F1826-A1CF-BBD1-4F9E-CA91C33D5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2535033"/>
                <a:ext cx="1315488" cy="7140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ED3A7-E907-248A-F203-CA6E2872DD9E}"/>
                  </a:ext>
                </a:extLst>
              </p:cNvPr>
              <p:cNvSpPr txBox="1"/>
              <p:nvPr/>
            </p:nvSpPr>
            <p:spPr>
              <a:xfrm>
                <a:off x="5331135" y="2641958"/>
                <a:ext cx="1063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acc>
                        <m:accPr>
                          <m:chr m:val="̅"/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𝑁𝐷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ED3A7-E907-248A-F203-CA6E2872D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2641958"/>
                <a:ext cx="1063368" cy="246221"/>
              </a:xfrm>
              <a:prstGeom prst="rect">
                <a:avLst/>
              </a:prstGeom>
              <a:blipFill>
                <a:blip r:embed="rId8"/>
                <a:stretch>
                  <a:fillRect l="-3448" b="-487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00014B-646B-D940-C35D-47C445F90CA3}"/>
                  </a:ext>
                </a:extLst>
              </p:cNvPr>
              <p:cNvSpPr txBox="1"/>
              <p:nvPr/>
            </p:nvSpPr>
            <p:spPr>
              <a:xfrm>
                <a:off x="9574272" y="2534236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(7)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00014B-646B-D940-C35D-47C445F90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2534236"/>
                <a:ext cx="341440" cy="246221"/>
              </a:xfrm>
              <a:prstGeom prst="rect">
                <a:avLst/>
              </a:prstGeom>
              <a:blipFill>
                <a:blip r:embed="rId9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EB368D-AFB2-7389-36AE-595560B6F01B}"/>
                  </a:ext>
                </a:extLst>
              </p:cNvPr>
              <p:cNvSpPr txBox="1"/>
              <p:nvPr/>
            </p:nvSpPr>
            <p:spPr>
              <a:xfrm>
                <a:off x="446314" y="3335493"/>
                <a:ext cx="4389855" cy="8838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b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s-E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𝑁𝐷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eqArr>
                                        <m:eqArr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sub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𝑓𝑟𝑒𝑒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sub>
                                    <m:sup/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nary>
                                  <m:r>
                                    <m:rPr>
                                      <m:nor/>
                                    </m:rPr>
                                    <a:rPr lang="es-AR" sz="1600" dirty="0"/>
                                    <m:t> 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s-AR" sz="1600" dirty="0"/>
                                <m:t> </m:t>
                              </m:r>
                              <m:r>
                                <a:rPr lang="es-ES" sz="1600" b="0" i="1" dirty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EB368D-AFB2-7389-36AE-595560B6F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3335493"/>
                <a:ext cx="4389855" cy="8838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33D61-F8B6-35DF-352C-64A10ACFA2D9}"/>
                  </a:ext>
                </a:extLst>
              </p:cNvPr>
              <p:cNvSpPr txBox="1"/>
              <p:nvPr/>
            </p:nvSpPr>
            <p:spPr>
              <a:xfrm>
                <a:off x="5331135" y="3580917"/>
                <a:ext cx="34778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𝑇𝑃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1≤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33D61-F8B6-35DF-352C-64A10ACFA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3580917"/>
                <a:ext cx="3477812" cy="246221"/>
              </a:xfrm>
              <a:prstGeom prst="rect">
                <a:avLst/>
              </a:prstGeom>
              <a:blipFill>
                <a:blip r:embed="rId11"/>
                <a:stretch>
                  <a:fillRect l="-702" r="-526" b="-1219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CC1E58-C152-13BF-E3FE-923CC401EEE4}"/>
                  </a:ext>
                </a:extLst>
              </p:cNvPr>
              <p:cNvSpPr txBox="1"/>
              <p:nvPr/>
            </p:nvSpPr>
            <p:spPr>
              <a:xfrm>
                <a:off x="9574272" y="3529956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CC1E58-C152-13BF-E3FE-923CC401E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3529956"/>
                <a:ext cx="341440" cy="246221"/>
              </a:xfrm>
              <a:prstGeom prst="rect">
                <a:avLst/>
              </a:prstGeom>
              <a:blipFill>
                <a:blip r:embed="rId12"/>
                <a:stretch>
                  <a:fillRect l="-19643" r="-17857" b="-3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7C9D93-D3F1-47C7-9748-A51E3C3C4171}"/>
                  </a:ext>
                </a:extLst>
              </p:cNvPr>
              <p:cNvSpPr txBox="1"/>
              <p:nvPr/>
            </p:nvSpPr>
            <p:spPr>
              <a:xfrm>
                <a:off x="446314" y="4319902"/>
                <a:ext cx="2066400" cy="88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̅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𝑇𝑂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𝑡𝑑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7C9D93-D3F1-47C7-9748-A51E3C3C4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4319902"/>
                <a:ext cx="2066400" cy="8851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CAA721-23DE-5F0E-FC64-4F580C8038DC}"/>
                  </a:ext>
                </a:extLst>
              </p:cNvPr>
              <p:cNvSpPr txBox="1"/>
              <p:nvPr/>
            </p:nvSpPr>
            <p:spPr>
              <a:xfrm>
                <a:off x="5331135" y="4565326"/>
                <a:ext cx="15100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CAA721-23DE-5F0E-FC64-4F580C803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4565326"/>
                <a:ext cx="1510093" cy="246221"/>
              </a:xfrm>
              <a:prstGeom prst="rect">
                <a:avLst/>
              </a:prstGeom>
              <a:blipFill>
                <a:blip r:embed="rId14"/>
                <a:stretch>
                  <a:fillRect l="-2024" r="-1619" b="-1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E17338-A0C8-D82C-E424-24EF069AE322}"/>
                  </a:ext>
                </a:extLst>
              </p:cNvPr>
              <p:cNvSpPr txBox="1"/>
              <p:nvPr/>
            </p:nvSpPr>
            <p:spPr>
              <a:xfrm>
                <a:off x="9574272" y="4514365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E17338-A0C8-D82C-E424-24EF069AE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4514365"/>
                <a:ext cx="341440" cy="246221"/>
              </a:xfrm>
              <a:prstGeom prst="rect">
                <a:avLst/>
              </a:prstGeom>
              <a:blipFill>
                <a:blip r:embed="rId15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21A4AA-5BF1-8038-4448-91A5B15B2F87}"/>
                  </a:ext>
                </a:extLst>
              </p:cNvPr>
              <p:cNvSpPr txBox="1"/>
              <p:nvPr/>
            </p:nvSpPr>
            <p:spPr>
              <a:xfrm>
                <a:off x="446314" y="6473213"/>
                <a:ext cx="13459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AR" sz="1600" dirty="0"/>
                  <a:t>,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AR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s-A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{0;1}</m:t>
                    </m:r>
                  </m:oMath>
                </a14:m>
                <a:endParaRPr lang="es-AR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21A4AA-5BF1-8038-4448-91A5B15B2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6473213"/>
                <a:ext cx="1345946" cy="246221"/>
              </a:xfrm>
              <a:prstGeom prst="rect">
                <a:avLst/>
              </a:prstGeom>
              <a:blipFill>
                <a:blip r:embed="rId16"/>
                <a:stretch>
                  <a:fillRect l="-3620" t="-27500" r="-5430" b="-5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0EA228-1033-ACF4-5995-50D0BD052B50}"/>
                  </a:ext>
                </a:extLst>
              </p:cNvPr>
              <p:cNvSpPr txBox="1"/>
              <p:nvPr/>
            </p:nvSpPr>
            <p:spPr>
              <a:xfrm>
                <a:off x="9517365" y="6420172"/>
                <a:ext cx="444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0EA228-1033-ACF4-5995-50D0BD052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6420172"/>
                <a:ext cx="444032" cy="246221"/>
              </a:xfrm>
              <a:prstGeom prst="rect">
                <a:avLst/>
              </a:prstGeom>
              <a:blipFill>
                <a:blip r:embed="rId17"/>
                <a:stretch>
                  <a:fillRect l="-15068" r="-16438" b="-3170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8A9188-BEFD-1C5B-1993-E28A70ECFC18}"/>
                  </a:ext>
                </a:extLst>
              </p:cNvPr>
              <p:cNvSpPr txBox="1"/>
              <p:nvPr/>
            </p:nvSpPr>
            <p:spPr>
              <a:xfrm>
                <a:off x="446313" y="5220264"/>
                <a:ext cx="1873975" cy="88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̅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s-AR" sz="16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8A9188-BEFD-1C5B-1993-E28A70ECF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3" y="5220264"/>
                <a:ext cx="1873975" cy="88517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5497A4-D255-D8A5-BA7D-26FD2405EECD}"/>
                  </a:ext>
                </a:extLst>
              </p:cNvPr>
              <p:cNvSpPr txBox="1"/>
              <p:nvPr/>
            </p:nvSpPr>
            <p:spPr>
              <a:xfrm>
                <a:off x="9517365" y="5416632"/>
                <a:ext cx="444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(10)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5497A4-D255-D8A5-BA7D-26FD2405E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5416632"/>
                <a:ext cx="444032" cy="246221"/>
              </a:xfrm>
              <a:prstGeom prst="rect">
                <a:avLst/>
              </a:prstGeom>
              <a:blipFill>
                <a:blip r:embed="rId19"/>
                <a:stretch>
                  <a:fillRect l="-15068" r="-16438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786EE-2A70-5D1B-57CE-A0488F0BE867}"/>
                  </a:ext>
                </a:extLst>
              </p:cNvPr>
              <p:cNvSpPr txBox="1"/>
              <p:nvPr/>
            </p:nvSpPr>
            <p:spPr>
              <a:xfrm>
                <a:off x="5303926" y="6102272"/>
                <a:ext cx="3574248" cy="259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s-A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AR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A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AR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786EE-2A70-5D1B-57CE-A0488F0BE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26" y="6102272"/>
                <a:ext cx="3574248" cy="259686"/>
              </a:xfrm>
              <a:prstGeom prst="rect">
                <a:avLst/>
              </a:prstGeom>
              <a:blipFill>
                <a:blip r:embed="rId20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AF6192-2833-BFFF-FAC1-4A1003E34EF9}"/>
                  </a:ext>
                </a:extLst>
              </p:cNvPr>
              <p:cNvSpPr txBox="1"/>
              <p:nvPr/>
            </p:nvSpPr>
            <p:spPr>
              <a:xfrm>
                <a:off x="9517365" y="6072678"/>
                <a:ext cx="444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AF6192-2833-BFFF-FAC1-4A1003E34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6072678"/>
                <a:ext cx="444032" cy="246221"/>
              </a:xfrm>
              <a:prstGeom prst="rect">
                <a:avLst/>
              </a:prstGeom>
              <a:blipFill>
                <a:blip r:embed="rId21"/>
                <a:stretch>
                  <a:fillRect l="-15068" r="-16438" b="-3170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08722C-5169-A1BE-7F37-24F8D3462E1C}"/>
              </a:ext>
            </a:extLst>
          </p:cNvPr>
          <p:cNvSpPr/>
          <p:nvPr/>
        </p:nvSpPr>
        <p:spPr>
          <a:xfrm>
            <a:off x="425693" y="3331008"/>
            <a:ext cx="9756465" cy="883896"/>
          </a:xfrm>
          <a:prstGeom prst="round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E7029F-CC13-91FC-76FB-0CBC49567005}"/>
              </a:ext>
            </a:extLst>
          </p:cNvPr>
          <p:cNvSpPr txBox="1"/>
          <p:nvPr/>
        </p:nvSpPr>
        <p:spPr>
          <a:xfrm>
            <a:off x="6786677" y="2965189"/>
            <a:ext cx="339548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s-E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Schedule rules </a:t>
            </a:r>
            <a:r>
              <a:rPr lang="es-ES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must</a:t>
            </a:r>
            <a:r>
              <a:rPr lang="es-E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be </a:t>
            </a:r>
            <a:r>
              <a:rPr lang="es-ES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followed</a:t>
            </a:r>
            <a:endParaRPr lang="es-AR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A710AE6-D341-6E60-8CC7-0A21C7546E7A}"/>
                  </a:ext>
                </a:extLst>
              </p:cNvPr>
              <p:cNvSpPr txBox="1"/>
              <p:nvPr/>
            </p:nvSpPr>
            <p:spPr>
              <a:xfrm>
                <a:off x="446314" y="6105205"/>
                <a:ext cx="15808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A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s-A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s-A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s-AR" sz="16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A710AE6-D341-6E60-8CC7-0A21C7546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6105205"/>
                <a:ext cx="1580817" cy="246221"/>
              </a:xfrm>
              <a:prstGeom prst="rect">
                <a:avLst/>
              </a:prstGeom>
              <a:blipFill>
                <a:blip r:embed="rId22"/>
                <a:stretch>
                  <a:fillRect l="-3077" r="-385" b="-1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8372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F80-0602-F575-FF76-D8CCAAC61492}"/>
              </a:ext>
            </a:extLst>
          </p:cNvPr>
          <p:cNvSpPr txBox="1">
            <a:spLocks/>
          </p:cNvSpPr>
          <p:nvPr/>
        </p:nvSpPr>
        <p:spPr>
          <a:xfrm>
            <a:off x="446313" y="463887"/>
            <a:ext cx="9650979" cy="59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New mathematical model</a:t>
            </a:r>
            <a:endParaRPr lang="en-CL" sz="3200" b="1" dirty="0">
              <a:solidFill>
                <a:srgbClr val="9923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BD728E-EB14-3529-DF3E-BA0ABE404652}"/>
                  </a:ext>
                </a:extLst>
              </p:cNvPr>
              <p:cNvSpPr txBox="1"/>
              <p:nvPr/>
            </p:nvSpPr>
            <p:spPr>
              <a:xfrm>
                <a:off x="446314" y="997437"/>
                <a:ext cx="4857612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𝐷𝐼𝑆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100∗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BD728E-EB14-3529-DF3E-BA0ABE404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997437"/>
                <a:ext cx="4857612" cy="7042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03CE47-25B5-AC6E-0083-67FED12F588B}"/>
                  </a:ext>
                </a:extLst>
              </p:cNvPr>
              <p:cNvSpPr txBox="1"/>
              <p:nvPr/>
            </p:nvSpPr>
            <p:spPr>
              <a:xfrm>
                <a:off x="446314" y="1814600"/>
                <a:ext cx="2528834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03CE47-25B5-AC6E-0083-67FED12F5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1814600"/>
                <a:ext cx="2528834" cy="704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D7A09-CD22-1B7A-4C23-7A04E261C12E}"/>
                  </a:ext>
                </a:extLst>
              </p:cNvPr>
              <p:cNvSpPr txBox="1"/>
              <p:nvPr/>
            </p:nvSpPr>
            <p:spPr>
              <a:xfrm>
                <a:off x="5331135" y="2014687"/>
                <a:ext cx="1091517" cy="247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𝐷𝐼𝑆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D7A09-CD22-1B7A-4C23-7A04E261C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2014687"/>
                <a:ext cx="1091517" cy="247055"/>
              </a:xfrm>
              <a:prstGeom prst="rect">
                <a:avLst/>
              </a:prstGeom>
              <a:blipFill>
                <a:blip r:embed="rId4"/>
                <a:stretch>
                  <a:fillRect l="-3352" b="-731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F9081-009E-AC7F-E236-76FA2E93C7E4}"/>
                  </a:ext>
                </a:extLst>
              </p:cNvPr>
              <p:cNvSpPr txBox="1"/>
              <p:nvPr/>
            </p:nvSpPr>
            <p:spPr>
              <a:xfrm>
                <a:off x="9574272" y="1223361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F9081-009E-AC7F-E236-76FA2E93C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1223361"/>
                <a:ext cx="341440" cy="246221"/>
              </a:xfrm>
              <a:prstGeom prst="rect">
                <a:avLst/>
              </a:prstGeom>
              <a:blipFill>
                <a:blip r:embed="rId5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C94DA7-1130-B735-3619-1F5F5067A00E}"/>
                  </a:ext>
                </a:extLst>
              </p:cNvPr>
              <p:cNvSpPr txBox="1"/>
              <p:nvPr/>
            </p:nvSpPr>
            <p:spPr>
              <a:xfrm>
                <a:off x="9574272" y="1906965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C94DA7-1130-B735-3619-1F5F5067A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1906965"/>
                <a:ext cx="341440" cy="246221"/>
              </a:xfrm>
              <a:prstGeom prst="rect">
                <a:avLst/>
              </a:prstGeom>
              <a:blipFill>
                <a:blip r:embed="rId6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F1826-A1CF-BBD1-4F9E-CA91C33D58DF}"/>
                  </a:ext>
                </a:extLst>
              </p:cNvPr>
              <p:cNvSpPr txBox="1"/>
              <p:nvPr/>
            </p:nvSpPr>
            <p:spPr>
              <a:xfrm>
                <a:off x="446314" y="2535033"/>
                <a:ext cx="1315488" cy="714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acc>
                            <m:accPr>
                              <m:chr m:val="̅"/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F1826-A1CF-BBD1-4F9E-CA91C33D5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2535033"/>
                <a:ext cx="1315488" cy="7140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ED3A7-E907-248A-F203-CA6E2872DD9E}"/>
                  </a:ext>
                </a:extLst>
              </p:cNvPr>
              <p:cNvSpPr txBox="1"/>
              <p:nvPr/>
            </p:nvSpPr>
            <p:spPr>
              <a:xfrm>
                <a:off x="5331135" y="2641958"/>
                <a:ext cx="1063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acc>
                        <m:accPr>
                          <m:chr m:val="̅"/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𝑁𝐷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ED3A7-E907-248A-F203-CA6E2872D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2641958"/>
                <a:ext cx="1063368" cy="246221"/>
              </a:xfrm>
              <a:prstGeom prst="rect">
                <a:avLst/>
              </a:prstGeom>
              <a:blipFill>
                <a:blip r:embed="rId8"/>
                <a:stretch>
                  <a:fillRect l="-3448" b="-487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00014B-646B-D940-C35D-47C445F90CA3}"/>
                  </a:ext>
                </a:extLst>
              </p:cNvPr>
              <p:cNvSpPr txBox="1"/>
              <p:nvPr/>
            </p:nvSpPr>
            <p:spPr>
              <a:xfrm>
                <a:off x="9574272" y="2534236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(7)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00014B-646B-D940-C35D-47C445F90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2534236"/>
                <a:ext cx="341440" cy="246221"/>
              </a:xfrm>
              <a:prstGeom prst="rect">
                <a:avLst/>
              </a:prstGeom>
              <a:blipFill>
                <a:blip r:embed="rId9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EB368D-AFB2-7389-36AE-595560B6F01B}"/>
                  </a:ext>
                </a:extLst>
              </p:cNvPr>
              <p:cNvSpPr txBox="1"/>
              <p:nvPr/>
            </p:nvSpPr>
            <p:spPr>
              <a:xfrm>
                <a:off x="446314" y="3335493"/>
                <a:ext cx="4389855" cy="8838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b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s-E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𝑁𝐷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eqArr>
                                        <m:eqArr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sub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𝑓𝑟𝑒𝑒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sub>
                                    <m:sup/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nary>
                                  <m:r>
                                    <m:rPr>
                                      <m:nor/>
                                    </m:rPr>
                                    <a:rPr lang="es-AR" sz="1600" dirty="0"/>
                                    <m:t> 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s-AR" sz="1600" dirty="0"/>
                                <m:t> </m:t>
                              </m:r>
                              <m:r>
                                <a:rPr lang="es-ES" sz="1600" b="0" i="1" dirty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EB368D-AFB2-7389-36AE-595560B6F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3335493"/>
                <a:ext cx="4389855" cy="8838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33D61-F8B6-35DF-352C-64A10ACFA2D9}"/>
                  </a:ext>
                </a:extLst>
              </p:cNvPr>
              <p:cNvSpPr txBox="1"/>
              <p:nvPr/>
            </p:nvSpPr>
            <p:spPr>
              <a:xfrm>
                <a:off x="5331135" y="3580917"/>
                <a:ext cx="34778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𝑇𝑃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1≤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33D61-F8B6-35DF-352C-64A10ACFA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3580917"/>
                <a:ext cx="3477812" cy="246221"/>
              </a:xfrm>
              <a:prstGeom prst="rect">
                <a:avLst/>
              </a:prstGeom>
              <a:blipFill>
                <a:blip r:embed="rId11"/>
                <a:stretch>
                  <a:fillRect l="-702" r="-526" b="-1219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CC1E58-C152-13BF-E3FE-923CC401EEE4}"/>
                  </a:ext>
                </a:extLst>
              </p:cNvPr>
              <p:cNvSpPr txBox="1"/>
              <p:nvPr/>
            </p:nvSpPr>
            <p:spPr>
              <a:xfrm>
                <a:off x="9574272" y="3529956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CC1E58-C152-13BF-E3FE-923CC401E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3529956"/>
                <a:ext cx="341440" cy="246221"/>
              </a:xfrm>
              <a:prstGeom prst="rect">
                <a:avLst/>
              </a:prstGeom>
              <a:blipFill>
                <a:blip r:embed="rId12"/>
                <a:stretch>
                  <a:fillRect l="-19643" r="-17857" b="-3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7C9D93-D3F1-47C7-9748-A51E3C3C4171}"/>
                  </a:ext>
                </a:extLst>
              </p:cNvPr>
              <p:cNvSpPr txBox="1"/>
              <p:nvPr/>
            </p:nvSpPr>
            <p:spPr>
              <a:xfrm>
                <a:off x="446314" y="4319902"/>
                <a:ext cx="2066400" cy="88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̅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𝑇𝑂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𝑡𝑑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7C9D93-D3F1-47C7-9748-A51E3C3C4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4319902"/>
                <a:ext cx="2066400" cy="8851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CAA721-23DE-5F0E-FC64-4F580C8038DC}"/>
                  </a:ext>
                </a:extLst>
              </p:cNvPr>
              <p:cNvSpPr txBox="1"/>
              <p:nvPr/>
            </p:nvSpPr>
            <p:spPr>
              <a:xfrm>
                <a:off x="5331135" y="4565326"/>
                <a:ext cx="15100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CAA721-23DE-5F0E-FC64-4F580C803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4565326"/>
                <a:ext cx="1510093" cy="246221"/>
              </a:xfrm>
              <a:prstGeom prst="rect">
                <a:avLst/>
              </a:prstGeom>
              <a:blipFill>
                <a:blip r:embed="rId14"/>
                <a:stretch>
                  <a:fillRect l="-2024" r="-1619" b="-1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E17338-A0C8-D82C-E424-24EF069AE322}"/>
                  </a:ext>
                </a:extLst>
              </p:cNvPr>
              <p:cNvSpPr txBox="1"/>
              <p:nvPr/>
            </p:nvSpPr>
            <p:spPr>
              <a:xfrm>
                <a:off x="9574272" y="4514365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E17338-A0C8-D82C-E424-24EF069AE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4514365"/>
                <a:ext cx="341440" cy="246221"/>
              </a:xfrm>
              <a:prstGeom prst="rect">
                <a:avLst/>
              </a:prstGeom>
              <a:blipFill>
                <a:blip r:embed="rId15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21A4AA-5BF1-8038-4448-91A5B15B2F87}"/>
                  </a:ext>
                </a:extLst>
              </p:cNvPr>
              <p:cNvSpPr txBox="1"/>
              <p:nvPr/>
            </p:nvSpPr>
            <p:spPr>
              <a:xfrm>
                <a:off x="446314" y="6473213"/>
                <a:ext cx="13459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AR" sz="1600" dirty="0"/>
                  <a:t>,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AR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s-A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{0;1}</m:t>
                    </m:r>
                  </m:oMath>
                </a14:m>
                <a:endParaRPr lang="es-AR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21A4AA-5BF1-8038-4448-91A5B15B2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6473213"/>
                <a:ext cx="1345946" cy="246221"/>
              </a:xfrm>
              <a:prstGeom prst="rect">
                <a:avLst/>
              </a:prstGeom>
              <a:blipFill>
                <a:blip r:embed="rId16"/>
                <a:stretch>
                  <a:fillRect l="-3620" t="-27500" r="-5430" b="-5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0EA228-1033-ACF4-5995-50D0BD052B50}"/>
                  </a:ext>
                </a:extLst>
              </p:cNvPr>
              <p:cNvSpPr txBox="1"/>
              <p:nvPr/>
            </p:nvSpPr>
            <p:spPr>
              <a:xfrm>
                <a:off x="9517365" y="6420172"/>
                <a:ext cx="444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0EA228-1033-ACF4-5995-50D0BD052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6420172"/>
                <a:ext cx="444032" cy="246221"/>
              </a:xfrm>
              <a:prstGeom prst="rect">
                <a:avLst/>
              </a:prstGeom>
              <a:blipFill>
                <a:blip r:embed="rId17"/>
                <a:stretch>
                  <a:fillRect l="-15068" r="-16438" b="-3170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8A9188-BEFD-1C5B-1993-E28A70ECFC18}"/>
                  </a:ext>
                </a:extLst>
              </p:cNvPr>
              <p:cNvSpPr txBox="1"/>
              <p:nvPr/>
            </p:nvSpPr>
            <p:spPr>
              <a:xfrm>
                <a:off x="446313" y="5220264"/>
                <a:ext cx="1873975" cy="88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̅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s-AR" sz="16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8A9188-BEFD-1C5B-1993-E28A70ECF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3" y="5220264"/>
                <a:ext cx="1873975" cy="88517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5497A4-D255-D8A5-BA7D-26FD2405EECD}"/>
                  </a:ext>
                </a:extLst>
              </p:cNvPr>
              <p:cNvSpPr txBox="1"/>
              <p:nvPr/>
            </p:nvSpPr>
            <p:spPr>
              <a:xfrm>
                <a:off x="9517365" y="5416632"/>
                <a:ext cx="444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(10)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5497A4-D255-D8A5-BA7D-26FD2405E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5416632"/>
                <a:ext cx="444032" cy="246221"/>
              </a:xfrm>
              <a:prstGeom prst="rect">
                <a:avLst/>
              </a:prstGeom>
              <a:blipFill>
                <a:blip r:embed="rId19"/>
                <a:stretch>
                  <a:fillRect l="-15068" r="-16438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786EE-2A70-5D1B-57CE-A0488F0BE867}"/>
                  </a:ext>
                </a:extLst>
              </p:cNvPr>
              <p:cNvSpPr txBox="1"/>
              <p:nvPr/>
            </p:nvSpPr>
            <p:spPr>
              <a:xfrm>
                <a:off x="5303926" y="6102272"/>
                <a:ext cx="3574248" cy="259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s-A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AR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A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AR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786EE-2A70-5D1B-57CE-A0488F0BE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26" y="6102272"/>
                <a:ext cx="3574248" cy="259686"/>
              </a:xfrm>
              <a:prstGeom prst="rect">
                <a:avLst/>
              </a:prstGeom>
              <a:blipFill>
                <a:blip r:embed="rId20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AF6192-2833-BFFF-FAC1-4A1003E34EF9}"/>
                  </a:ext>
                </a:extLst>
              </p:cNvPr>
              <p:cNvSpPr txBox="1"/>
              <p:nvPr/>
            </p:nvSpPr>
            <p:spPr>
              <a:xfrm>
                <a:off x="9517365" y="6072678"/>
                <a:ext cx="444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AF6192-2833-BFFF-FAC1-4A1003E34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6072678"/>
                <a:ext cx="444032" cy="246221"/>
              </a:xfrm>
              <a:prstGeom prst="rect">
                <a:avLst/>
              </a:prstGeom>
              <a:blipFill>
                <a:blip r:embed="rId21"/>
                <a:stretch>
                  <a:fillRect l="-15068" r="-16438" b="-3170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1C67C75-B4E7-448C-F47C-B9ACC80AD776}"/>
              </a:ext>
            </a:extLst>
          </p:cNvPr>
          <p:cNvSpPr/>
          <p:nvPr/>
        </p:nvSpPr>
        <p:spPr>
          <a:xfrm>
            <a:off x="425693" y="4320548"/>
            <a:ext cx="9756465" cy="883896"/>
          </a:xfrm>
          <a:prstGeom prst="round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9C382B-AD5D-316F-F6B9-36CD309A462E}"/>
              </a:ext>
            </a:extLst>
          </p:cNvPr>
          <p:cNvSpPr txBox="1"/>
          <p:nvPr/>
        </p:nvSpPr>
        <p:spPr>
          <a:xfrm>
            <a:off x="4370952" y="3954729"/>
            <a:ext cx="581120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s-E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No more tan </a:t>
            </a:r>
            <a:r>
              <a:rPr lang="es-ES" sz="1600" b="1" i="1" dirty="0" err="1">
                <a:latin typeface="Helvetica" panose="020B0604020202020204" pitchFamily="34" charset="0"/>
                <a:cs typeface="Helvetica" panose="020B0604020202020204" pitchFamily="34" charset="0"/>
              </a:rPr>
              <a:t>td</a:t>
            </a:r>
            <a:r>
              <a:rPr lang="es-E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non </a:t>
            </a:r>
            <a:r>
              <a:rPr lang="es-ES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disruptions</a:t>
            </a:r>
            <a:r>
              <a:rPr lang="es-E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can be </a:t>
            </a:r>
            <a:r>
              <a:rPr lang="es-ES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changed</a:t>
            </a:r>
            <a:r>
              <a:rPr lang="es-E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per tour</a:t>
            </a:r>
            <a:endParaRPr lang="es-AR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1F838B-BC7F-7162-2029-2D9F10AB7909}"/>
                  </a:ext>
                </a:extLst>
              </p:cNvPr>
              <p:cNvSpPr txBox="1"/>
              <p:nvPr/>
            </p:nvSpPr>
            <p:spPr>
              <a:xfrm>
                <a:off x="446314" y="6105205"/>
                <a:ext cx="15808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A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s-A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s-A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s-AR" sz="16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1F838B-BC7F-7162-2029-2D9F10AB7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6105205"/>
                <a:ext cx="1580817" cy="246221"/>
              </a:xfrm>
              <a:prstGeom prst="rect">
                <a:avLst/>
              </a:prstGeom>
              <a:blipFill>
                <a:blip r:embed="rId22"/>
                <a:stretch>
                  <a:fillRect l="-3077" r="-385" b="-1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093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F80-0602-F575-FF76-D8CCAAC61492}"/>
              </a:ext>
            </a:extLst>
          </p:cNvPr>
          <p:cNvSpPr txBox="1">
            <a:spLocks/>
          </p:cNvSpPr>
          <p:nvPr/>
        </p:nvSpPr>
        <p:spPr>
          <a:xfrm>
            <a:off x="446313" y="463887"/>
            <a:ext cx="9650979" cy="59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New mathematical model</a:t>
            </a:r>
            <a:endParaRPr lang="en-CL" sz="3200" b="1" dirty="0">
              <a:solidFill>
                <a:srgbClr val="9923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BD728E-EB14-3529-DF3E-BA0ABE404652}"/>
                  </a:ext>
                </a:extLst>
              </p:cNvPr>
              <p:cNvSpPr txBox="1"/>
              <p:nvPr/>
            </p:nvSpPr>
            <p:spPr>
              <a:xfrm>
                <a:off x="446314" y="997437"/>
                <a:ext cx="4857612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𝐷𝐼𝑆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100∗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BD728E-EB14-3529-DF3E-BA0ABE404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997437"/>
                <a:ext cx="4857612" cy="7042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03CE47-25B5-AC6E-0083-67FED12F588B}"/>
                  </a:ext>
                </a:extLst>
              </p:cNvPr>
              <p:cNvSpPr txBox="1"/>
              <p:nvPr/>
            </p:nvSpPr>
            <p:spPr>
              <a:xfrm>
                <a:off x="446314" y="1814600"/>
                <a:ext cx="2528834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03CE47-25B5-AC6E-0083-67FED12F5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1814600"/>
                <a:ext cx="2528834" cy="704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D7A09-CD22-1B7A-4C23-7A04E261C12E}"/>
                  </a:ext>
                </a:extLst>
              </p:cNvPr>
              <p:cNvSpPr txBox="1"/>
              <p:nvPr/>
            </p:nvSpPr>
            <p:spPr>
              <a:xfrm>
                <a:off x="5331135" y="2014687"/>
                <a:ext cx="1091517" cy="247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𝐷𝐼𝑆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D7A09-CD22-1B7A-4C23-7A04E261C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2014687"/>
                <a:ext cx="1091517" cy="247055"/>
              </a:xfrm>
              <a:prstGeom prst="rect">
                <a:avLst/>
              </a:prstGeom>
              <a:blipFill>
                <a:blip r:embed="rId4"/>
                <a:stretch>
                  <a:fillRect l="-3352" b="-731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F9081-009E-AC7F-E236-76FA2E93C7E4}"/>
                  </a:ext>
                </a:extLst>
              </p:cNvPr>
              <p:cNvSpPr txBox="1"/>
              <p:nvPr/>
            </p:nvSpPr>
            <p:spPr>
              <a:xfrm>
                <a:off x="9574272" y="1223361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F9081-009E-AC7F-E236-76FA2E93C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1223361"/>
                <a:ext cx="341440" cy="246221"/>
              </a:xfrm>
              <a:prstGeom prst="rect">
                <a:avLst/>
              </a:prstGeom>
              <a:blipFill>
                <a:blip r:embed="rId5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C94DA7-1130-B735-3619-1F5F5067A00E}"/>
                  </a:ext>
                </a:extLst>
              </p:cNvPr>
              <p:cNvSpPr txBox="1"/>
              <p:nvPr/>
            </p:nvSpPr>
            <p:spPr>
              <a:xfrm>
                <a:off x="9574272" y="1906965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C94DA7-1130-B735-3619-1F5F5067A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1906965"/>
                <a:ext cx="341440" cy="246221"/>
              </a:xfrm>
              <a:prstGeom prst="rect">
                <a:avLst/>
              </a:prstGeom>
              <a:blipFill>
                <a:blip r:embed="rId6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F1826-A1CF-BBD1-4F9E-CA91C33D58DF}"/>
                  </a:ext>
                </a:extLst>
              </p:cNvPr>
              <p:cNvSpPr txBox="1"/>
              <p:nvPr/>
            </p:nvSpPr>
            <p:spPr>
              <a:xfrm>
                <a:off x="446314" y="2535033"/>
                <a:ext cx="1315488" cy="714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acc>
                            <m:accPr>
                              <m:chr m:val="̅"/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F1826-A1CF-BBD1-4F9E-CA91C33D5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2535033"/>
                <a:ext cx="1315488" cy="7140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ED3A7-E907-248A-F203-CA6E2872DD9E}"/>
                  </a:ext>
                </a:extLst>
              </p:cNvPr>
              <p:cNvSpPr txBox="1"/>
              <p:nvPr/>
            </p:nvSpPr>
            <p:spPr>
              <a:xfrm>
                <a:off x="5331135" y="2641958"/>
                <a:ext cx="1063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acc>
                        <m:accPr>
                          <m:chr m:val="̅"/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𝑁𝐷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ED3A7-E907-248A-F203-CA6E2872D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2641958"/>
                <a:ext cx="1063368" cy="246221"/>
              </a:xfrm>
              <a:prstGeom prst="rect">
                <a:avLst/>
              </a:prstGeom>
              <a:blipFill>
                <a:blip r:embed="rId8"/>
                <a:stretch>
                  <a:fillRect l="-3448" b="-487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00014B-646B-D940-C35D-47C445F90CA3}"/>
                  </a:ext>
                </a:extLst>
              </p:cNvPr>
              <p:cNvSpPr txBox="1"/>
              <p:nvPr/>
            </p:nvSpPr>
            <p:spPr>
              <a:xfrm>
                <a:off x="9574272" y="2534236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(7)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00014B-646B-D940-C35D-47C445F90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2534236"/>
                <a:ext cx="341440" cy="246221"/>
              </a:xfrm>
              <a:prstGeom prst="rect">
                <a:avLst/>
              </a:prstGeom>
              <a:blipFill>
                <a:blip r:embed="rId9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EB368D-AFB2-7389-36AE-595560B6F01B}"/>
                  </a:ext>
                </a:extLst>
              </p:cNvPr>
              <p:cNvSpPr txBox="1"/>
              <p:nvPr/>
            </p:nvSpPr>
            <p:spPr>
              <a:xfrm>
                <a:off x="446314" y="3335493"/>
                <a:ext cx="4389855" cy="8838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b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s-E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𝑁𝐷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eqArr>
                                        <m:eqArr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sub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𝑓𝑟𝑒𝑒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sub>
                                    <m:sup/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nary>
                                  <m:r>
                                    <m:rPr>
                                      <m:nor/>
                                    </m:rPr>
                                    <a:rPr lang="es-AR" sz="1600" dirty="0"/>
                                    <m:t> 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s-AR" sz="1600" dirty="0"/>
                                <m:t> </m:t>
                              </m:r>
                              <m:r>
                                <a:rPr lang="es-ES" sz="1600" b="0" i="1" dirty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EB368D-AFB2-7389-36AE-595560B6F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3335493"/>
                <a:ext cx="4389855" cy="8838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33D61-F8B6-35DF-352C-64A10ACFA2D9}"/>
                  </a:ext>
                </a:extLst>
              </p:cNvPr>
              <p:cNvSpPr txBox="1"/>
              <p:nvPr/>
            </p:nvSpPr>
            <p:spPr>
              <a:xfrm>
                <a:off x="5331135" y="3580917"/>
                <a:ext cx="34778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𝑇𝑃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1≤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33D61-F8B6-35DF-352C-64A10ACFA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3580917"/>
                <a:ext cx="3477812" cy="246221"/>
              </a:xfrm>
              <a:prstGeom prst="rect">
                <a:avLst/>
              </a:prstGeom>
              <a:blipFill>
                <a:blip r:embed="rId11"/>
                <a:stretch>
                  <a:fillRect l="-702" r="-526" b="-1219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CC1E58-C152-13BF-E3FE-923CC401EEE4}"/>
                  </a:ext>
                </a:extLst>
              </p:cNvPr>
              <p:cNvSpPr txBox="1"/>
              <p:nvPr/>
            </p:nvSpPr>
            <p:spPr>
              <a:xfrm>
                <a:off x="9574272" y="3529956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CC1E58-C152-13BF-E3FE-923CC401E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3529956"/>
                <a:ext cx="341440" cy="246221"/>
              </a:xfrm>
              <a:prstGeom prst="rect">
                <a:avLst/>
              </a:prstGeom>
              <a:blipFill>
                <a:blip r:embed="rId12"/>
                <a:stretch>
                  <a:fillRect l="-19643" r="-17857" b="-3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7C9D93-D3F1-47C7-9748-A51E3C3C4171}"/>
                  </a:ext>
                </a:extLst>
              </p:cNvPr>
              <p:cNvSpPr txBox="1"/>
              <p:nvPr/>
            </p:nvSpPr>
            <p:spPr>
              <a:xfrm>
                <a:off x="446314" y="4319902"/>
                <a:ext cx="2066400" cy="88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̅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𝑇𝑂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𝑡𝑑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7C9D93-D3F1-47C7-9748-A51E3C3C4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4319902"/>
                <a:ext cx="2066400" cy="8851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CAA721-23DE-5F0E-FC64-4F580C8038DC}"/>
                  </a:ext>
                </a:extLst>
              </p:cNvPr>
              <p:cNvSpPr txBox="1"/>
              <p:nvPr/>
            </p:nvSpPr>
            <p:spPr>
              <a:xfrm>
                <a:off x="5331135" y="4565326"/>
                <a:ext cx="15100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CAA721-23DE-5F0E-FC64-4F580C803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4565326"/>
                <a:ext cx="1510093" cy="246221"/>
              </a:xfrm>
              <a:prstGeom prst="rect">
                <a:avLst/>
              </a:prstGeom>
              <a:blipFill>
                <a:blip r:embed="rId14"/>
                <a:stretch>
                  <a:fillRect l="-2024" r="-1619" b="-1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E17338-A0C8-D82C-E424-24EF069AE322}"/>
                  </a:ext>
                </a:extLst>
              </p:cNvPr>
              <p:cNvSpPr txBox="1"/>
              <p:nvPr/>
            </p:nvSpPr>
            <p:spPr>
              <a:xfrm>
                <a:off x="9574272" y="4514365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E17338-A0C8-D82C-E424-24EF069AE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4514365"/>
                <a:ext cx="341440" cy="246221"/>
              </a:xfrm>
              <a:prstGeom prst="rect">
                <a:avLst/>
              </a:prstGeom>
              <a:blipFill>
                <a:blip r:embed="rId15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21A4AA-5BF1-8038-4448-91A5B15B2F87}"/>
                  </a:ext>
                </a:extLst>
              </p:cNvPr>
              <p:cNvSpPr txBox="1"/>
              <p:nvPr/>
            </p:nvSpPr>
            <p:spPr>
              <a:xfrm>
                <a:off x="446314" y="6473213"/>
                <a:ext cx="13459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AR" sz="1600" dirty="0"/>
                  <a:t>,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AR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s-A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{0;1}</m:t>
                    </m:r>
                  </m:oMath>
                </a14:m>
                <a:endParaRPr lang="es-AR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21A4AA-5BF1-8038-4448-91A5B15B2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6473213"/>
                <a:ext cx="1345946" cy="246221"/>
              </a:xfrm>
              <a:prstGeom prst="rect">
                <a:avLst/>
              </a:prstGeom>
              <a:blipFill>
                <a:blip r:embed="rId16"/>
                <a:stretch>
                  <a:fillRect l="-3620" t="-27500" r="-5430" b="-5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0EA228-1033-ACF4-5995-50D0BD052B50}"/>
                  </a:ext>
                </a:extLst>
              </p:cNvPr>
              <p:cNvSpPr txBox="1"/>
              <p:nvPr/>
            </p:nvSpPr>
            <p:spPr>
              <a:xfrm>
                <a:off x="9517365" y="6420172"/>
                <a:ext cx="444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0EA228-1033-ACF4-5995-50D0BD052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6420172"/>
                <a:ext cx="444032" cy="246221"/>
              </a:xfrm>
              <a:prstGeom prst="rect">
                <a:avLst/>
              </a:prstGeom>
              <a:blipFill>
                <a:blip r:embed="rId17"/>
                <a:stretch>
                  <a:fillRect l="-15068" r="-16438" b="-3170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8A9188-BEFD-1C5B-1993-E28A70ECFC18}"/>
                  </a:ext>
                </a:extLst>
              </p:cNvPr>
              <p:cNvSpPr txBox="1"/>
              <p:nvPr/>
            </p:nvSpPr>
            <p:spPr>
              <a:xfrm>
                <a:off x="446313" y="5220264"/>
                <a:ext cx="1873975" cy="88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̅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s-AR" sz="16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8A9188-BEFD-1C5B-1993-E28A70ECF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3" y="5220264"/>
                <a:ext cx="1873975" cy="88517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5497A4-D255-D8A5-BA7D-26FD2405EECD}"/>
                  </a:ext>
                </a:extLst>
              </p:cNvPr>
              <p:cNvSpPr txBox="1"/>
              <p:nvPr/>
            </p:nvSpPr>
            <p:spPr>
              <a:xfrm>
                <a:off x="9517365" y="5416632"/>
                <a:ext cx="444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(10)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5497A4-D255-D8A5-BA7D-26FD2405E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5416632"/>
                <a:ext cx="444032" cy="246221"/>
              </a:xfrm>
              <a:prstGeom prst="rect">
                <a:avLst/>
              </a:prstGeom>
              <a:blipFill>
                <a:blip r:embed="rId19"/>
                <a:stretch>
                  <a:fillRect l="-15068" r="-16438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786EE-2A70-5D1B-57CE-A0488F0BE867}"/>
                  </a:ext>
                </a:extLst>
              </p:cNvPr>
              <p:cNvSpPr txBox="1"/>
              <p:nvPr/>
            </p:nvSpPr>
            <p:spPr>
              <a:xfrm>
                <a:off x="5303926" y="6102272"/>
                <a:ext cx="3574248" cy="259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s-A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AR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A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AR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786EE-2A70-5D1B-57CE-A0488F0BE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26" y="6102272"/>
                <a:ext cx="3574248" cy="259686"/>
              </a:xfrm>
              <a:prstGeom prst="rect">
                <a:avLst/>
              </a:prstGeom>
              <a:blipFill>
                <a:blip r:embed="rId20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AF6192-2833-BFFF-FAC1-4A1003E34EF9}"/>
                  </a:ext>
                </a:extLst>
              </p:cNvPr>
              <p:cNvSpPr txBox="1"/>
              <p:nvPr/>
            </p:nvSpPr>
            <p:spPr>
              <a:xfrm>
                <a:off x="9517365" y="6072678"/>
                <a:ext cx="444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AF6192-2833-BFFF-FAC1-4A1003E34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6072678"/>
                <a:ext cx="444032" cy="246221"/>
              </a:xfrm>
              <a:prstGeom prst="rect">
                <a:avLst/>
              </a:prstGeom>
              <a:blipFill>
                <a:blip r:embed="rId21"/>
                <a:stretch>
                  <a:fillRect l="-15068" r="-16438" b="-3170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30BE66B-B832-77FC-71DE-10C2EF61D900}"/>
              </a:ext>
            </a:extLst>
          </p:cNvPr>
          <p:cNvSpPr/>
          <p:nvPr/>
        </p:nvSpPr>
        <p:spPr>
          <a:xfrm>
            <a:off x="425693" y="5220879"/>
            <a:ext cx="9756465" cy="883896"/>
          </a:xfrm>
          <a:prstGeom prst="round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4427FF-FB24-16B4-4E51-1402AB3E53B9}"/>
              </a:ext>
            </a:extLst>
          </p:cNvPr>
          <p:cNvSpPr txBox="1"/>
          <p:nvPr/>
        </p:nvSpPr>
        <p:spPr>
          <a:xfrm>
            <a:off x="4875898" y="4855060"/>
            <a:ext cx="530626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s-ES" sz="1600" b="1" dirty="0">
                <a:latin typeface="Century Gothic" panose="020B0502020202020204" pitchFamily="34" charset="0"/>
              </a:rPr>
              <a:t>No more tan </a:t>
            </a:r>
            <a:r>
              <a:rPr lang="es-ES" sz="1600" b="1" i="1" dirty="0" err="1">
                <a:latin typeface="Century Gothic" panose="020B0502020202020204" pitchFamily="34" charset="0"/>
              </a:rPr>
              <a:t>md</a:t>
            </a:r>
            <a:r>
              <a:rPr lang="es-ES" sz="1600" b="1" dirty="0">
                <a:latin typeface="Century Gothic" panose="020B0502020202020204" pitchFamily="34" charset="0"/>
              </a:rPr>
              <a:t> non </a:t>
            </a:r>
            <a:r>
              <a:rPr lang="es-ES" sz="1600" b="1" dirty="0" err="1">
                <a:latin typeface="Century Gothic" panose="020B0502020202020204" pitchFamily="34" charset="0"/>
              </a:rPr>
              <a:t>disruptions</a:t>
            </a:r>
            <a:r>
              <a:rPr lang="es-ES" sz="1600" b="1" dirty="0">
                <a:latin typeface="Century Gothic" panose="020B0502020202020204" pitchFamily="34" charset="0"/>
              </a:rPr>
              <a:t> can be </a:t>
            </a:r>
            <a:r>
              <a:rPr lang="es-ES" sz="1600" b="1" dirty="0" err="1">
                <a:latin typeface="Century Gothic" panose="020B0502020202020204" pitchFamily="34" charset="0"/>
              </a:rPr>
              <a:t>changed</a:t>
            </a:r>
            <a:endParaRPr lang="es-AR" sz="1600" b="1" dirty="0"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81AF9F9-BA88-3881-60FC-9C6C08CC97DE}"/>
                  </a:ext>
                </a:extLst>
              </p:cNvPr>
              <p:cNvSpPr txBox="1"/>
              <p:nvPr/>
            </p:nvSpPr>
            <p:spPr>
              <a:xfrm>
                <a:off x="446314" y="6105205"/>
                <a:ext cx="15808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A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s-A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s-A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s-AR" sz="16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81AF9F9-BA88-3881-60FC-9C6C08CC97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6105205"/>
                <a:ext cx="1580817" cy="246221"/>
              </a:xfrm>
              <a:prstGeom prst="rect">
                <a:avLst/>
              </a:prstGeom>
              <a:blipFill>
                <a:blip r:embed="rId22"/>
                <a:stretch>
                  <a:fillRect l="-3077" r="-385" b="-1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892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F80-0602-F575-FF76-D8CCAAC61492}"/>
              </a:ext>
            </a:extLst>
          </p:cNvPr>
          <p:cNvSpPr txBox="1">
            <a:spLocks/>
          </p:cNvSpPr>
          <p:nvPr/>
        </p:nvSpPr>
        <p:spPr>
          <a:xfrm>
            <a:off x="446313" y="463887"/>
            <a:ext cx="9650979" cy="59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New mathematical model</a:t>
            </a:r>
            <a:endParaRPr lang="en-CL" sz="3200" b="1" dirty="0">
              <a:solidFill>
                <a:srgbClr val="9923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BD728E-EB14-3529-DF3E-BA0ABE404652}"/>
                  </a:ext>
                </a:extLst>
              </p:cNvPr>
              <p:cNvSpPr txBox="1"/>
              <p:nvPr/>
            </p:nvSpPr>
            <p:spPr>
              <a:xfrm>
                <a:off x="446314" y="997437"/>
                <a:ext cx="4857612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𝐷𝐼𝑆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100∗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BD728E-EB14-3529-DF3E-BA0ABE404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997437"/>
                <a:ext cx="4857612" cy="7042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03CE47-25B5-AC6E-0083-67FED12F588B}"/>
                  </a:ext>
                </a:extLst>
              </p:cNvPr>
              <p:cNvSpPr txBox="1"/>
              <p:nvPr/>
            </p:nvSpPr>
            <p:spPr>
              <a:xfrm>
                <a:off x="446314" y="1814600"/>
                <a:ext cx="2528834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03CE47-25B5-AC6E-0083-67FED12F5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1814600"/>
                <a:ext cx="2528834" cy="704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D7A09-CD22-1B7A-4C23-7A04E261C12E}"/>
                  </a:ext>
                </a:extLst>
              </p:cNvPr>
              <p:cNvSpPr txBox="1"/>
              <p:nvPr/>
            </p:nvSpPr>
            <p:spPr>
              <a:xfrm>
                <a:off x="5331135" y="2014687"/>
                <a:ext cx="1091517" cy="247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𝐷𝐼𝑆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D7A09-CD22-1B7A-4C23-7A04E261C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2014687"/>
                <a:ext cx="1091517" cy="247055"/>
              </a:xfrm>
              <a:prstGeom prst="rect">
                <a:avLst/>
              </a:prstGeom>
              <a:blipFill>
                <a:blip r:embed="rId4"/>
                <a:stretch>
                  <a:fillRect l="-3352" b="-731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F9081-009E-AC7F-E236-76FA2E93C7E4}"/>
                  </a:ext>
                </a:extLst>
              </p:cNvPr>
              <p:cNvSpPr txBox="1"/>
              <p:nvPr/>
            </p:nvSpPr>
            <p:spPr>
              <a:xfrm>
                <a:off x="9574272" y="1223361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F9081-009E-AC7F-E236-76FA2E93C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1223361"/>
                <a:ext cx="341440" cy="246221"/>
              </a:xfrm>
              <a:prstGeom prst="rect">
                <a:avLst/>
              </a:prstGeom>
              <a:blipFill>
                <a:blip r:embed="rId5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C94DA7-1130-B735-3619-1F5F5067A00E}"/>
                  </a:ext>
                </a:extLst>
              </p:cNvPr>
              <p:cNvSpPr txBox="1"/>
              <p:nvPr/>
            </p:nvSpPr>
            <p:spPr>
              <a:xfrm>
                <a:off x="9574272" y="1906965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C94DA7-1130-B735-3619-1F5F5067A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1906965"/>
                <a:ext cx="341440" cy="246221"/>
              </a:xfrm>
              <a:prstGeom prst="rect">
                <a:avLst/>
              </a:prstGeom>
              <a:blipFill>
                <a:blip r:embed="rId6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F1826-A1CF-BBD1-4F9E-CA91C33D58DF}"/>
                  </a:ext>
                </a:extLst>
              </p:cNvPr>
              <p:cNvSpPr txBox="1"/>
              <p:nvPr/>
            </p:nvSpPr>
            <p:spPr>
              <a:xfrm>
                <a:off x="446314" y="2535033"/>
                <a:ext cx="1315488" cy="714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acc>
                            <m:accPr>
                              <m:chr m:val="̅"/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F1826-A1CF-BBD1-4F9E-CA91C33D5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2535033"/>
                <a:ext cx="1315488" cy="7140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ED3A7-E907-248A-F203-CA6E2872DD9E}"/>
                  </a:ext>
                </a:extLst>
              </p:cNvPr>
              <p:cNvSpPr txBox="1"/>
              <p:nvPr/>
            </p:nvSpPr>
            <p:spPr>
              <a:xfrm>
                <a:off x="5331135" y="2641958"/>
                <a:ext cx="1063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acc>
                        <m:accPr>
                          <m:chr m:val="̅"/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𝑁𝐷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ED3A7-E907-248A-F203-CA6E2872D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2641958"/>
                <a:ext cx="1063368" cy="246221"/>
              </a:xfrm>
              <a:prstGeom prst="rect">
                <a:avLst/>
              </a:prstGeom>
              <a:blipFill>
                <a:blip r:embed="rId8"/>
                <a:stretch>
                  <a:fillRect l="-3448" b="-487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00014B-646B-D940-C35D-47C445F90CA3}"/>
                  </a:ext>
                </a:extLst>
              </p:cNvPr>
              <p:cNvSpPr txBox="1"/>
              <p:nvPr/>
            </p:nvSpPr>
            <p:spPr>
              <a:xfrm>
                <a:off x="9574272" y="2534236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(7)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00014B-646B-D940-C35D-47C445F90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2534236"/>
                <a:ext cx="341440" cy="246221"/>
              </a:xfrm>
              <a:prstGeom prst="rect">
                <a:avLst/>
              </a:prstGeom>
              <a:blipFill>
                <a:blip r:embed="rId9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EB368D-AFB2-7389-36AE-595560B6F01B}"/>
                  </a:ext>
                </a:extLst>
              </p:cNvPr>
              <p:cNvSpPr txBox="1"/>
              <p:nvPr/>
            </p:nvSpPr>
            <p:spPr>
              <a:xfrm>
                <a:off x="446314" y="3335493"/>
                <a:ext cx="4389855" cy="8838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b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s-E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𝑁𝐷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eqArr>
                                        <m:eqArr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sub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𝑓𝑟𝑒𝑒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sub>
                                    <m:sup/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nary>
                                  <m:r>
                                    <m:rPr>
                                      <m:nor/>
                                    </m:rPr>
                                    <a:rPr lang="es-AR" sz="1600" dirty="0"/>
                                    <m:t> 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s-AR" sz="1600" dirty="0"/>
                                <m:t> </m:t>
                              </m:r>
                              <m:r>
                                <a:rPr lang="es-ES" sz="1600" b="0" i="1" dirty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EB368D-AFB2-7389-36AE-595560B6F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3335493"/>
                <a:ext cx="4389855" cy="8838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33D61-F8B6-35DF-352C-64A10ACFA2D9}"/>
                  </a:ext>
                </a:extLst>
              </p:cNvPr>
              <p:cNvSpPr txBox="1"/>
              <p:nvPr/>
            </p:nvSpPr>
            <p:spPr>
              <a:xfrm>
                <a:off x="5331135" y="3580917"/>
                <a:ext cx="34778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𝑇𝑃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1≤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33D61-F8B6-35DF-352C-64A10ACFA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3580917"/>
                <a:ext cx="3477812" cy="246221"/>
              </a:xfrm>
              <a:prstGeom prst="rect">
                <a:avLst/>
              </a:prstGeom>
              <a:blipFill>
                <a:blip r:embed="rId11"/>
                <a:stretch>
                  <a:fillRect l="-702" r="-526" b="-1219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CC1E58-C152-13BF-E3FE-923CC401EEE4}"/>
                  </a:ext>
                </a:extLst>
              </p:cNvPr>
              <p:cNvSpPr txBox="1"/>
              <p:nvPr/>
            </p:nvSpPr>
            <p:spPr>
              <a:xfrm>
                <a:off x="9574272" y="3529956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CC1E58-C152-13BF-E3FE-923CC401E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3529956"/>
                <a:ext cx="341440" cy="246221"/>
              </a:xfrm>
              <a:prstGeom prst="rect">
                <a:avLst/>
              </a:prstGeom>
              <a:blipFill>
                <a:blip r:embed="rId12"/>
                <a:stretch>
                  <a:fillRect l="-19643" r="-17857" b="-3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7C9D93-D3F1-47C7-9748-A51E3C3C4171}"/>
                  </a:ext>
                </a:extLst>
              </p:cNvPr>
              <p:cNvSpPr txBox="1"/>
              <p:nvPr/>
            </p:nvSpPr>
            <p:spPr>
              <a:xfrm>
                <a:off x="446314" y="4319902"/>
                <a:ext cx="2066400" cy="88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̅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𝑇𝑂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𝑡𝑑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7C9D93-D3F1-47C7-9748-A51E3C3C4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4319902"/>
                <a:ext cx="2066400" cy="8851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CAA721-23DE-5F0E-FC64-4F580C8038DC}"/>
                  </a:ext>
                </a:extLst>
              </p:cNvPr>
              <p:cNvSpPr txBox="1"/>
              <p:nvPr/>
            </p:nvSpPr>
            <p:spPr>
              <a:xfrm>
                <a:off x="5331135" y="4565326"/>
                <a:ext cx="15100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CAA721-23DE-5F0E-FC64-4F580C803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4565326"/>
                <a:ext cx="1510093" cy="246221"/>
              </a:xfrm>
              <a:prstGeom prst="rect">
                <a:avLst/>
              </a:prstGeom>
              <a:blipFill>
                <a:blip r:embed="rId14"/>
                <a:stretch>
                  <a:fillRect l="-2024" r="-1619" b="-1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E17338-A0C8-D82C-E424-24EF069AE322}"/>
                  </a:ext>
                </a:extLst>
              </p:cNvPr>
              <p:cNvSpPr txBox="1"/>
              <p:nvPr/>
            </p:nvSpPr>
            <p:spPr>
              <a:xfrm>
                <a:off x="9574272" y="4514365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E17338-A0C8-D82C-E424-24EF069AE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4514365"/>
                <a:ext cx="341440" cy="246221"/>
              </a:xfrm>
              <a:prstGeom prst="rect">
                <a:avLst/>
              </a:prstGeom>
              <a:blipFill>
                <a:blip r:embed="rId15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21A4AA-5BF1-8038-4448-91A5B15B2F87}"/>
                  </a:ext>
                </a:extLst>
              </p:cNvPr>
              <p:cNvSpPr txBox="1"/>
              <p:nvPr/>
            </p:nvSpPr>
            <p:spPr>
              <a:xfrm>
                <a:off x="446314" y="6473213"/>
                <a:ext cx="13459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AR" sz="1600" dirty="0"/>
                  <a:t>,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AR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s-A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{0;1}</m:t>
                    </m:r>
                  </m:oMath>
                </a14:m>
                <a:endParaRPr lang="es-AR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21A4AA-5BF1-8038-4448-91A5B15B2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6473213"/>
                <a:ext cx="1345946" cy="246221"/>
              </a:xfrm>
              <a:prstGeom prst="rect">
                <a:avLst/>
              </a:prstGeom>
              <a:blipFill>
                <a:blip r:embed="rId16"/>
                <a:stretch>
                  <a:fillRect l="-3620" t="-27500" r="-5430" b="-5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0EA228-1033-ACF4-5995-50D0BD052B50}"/>
                  </a:ext>
                </a:extLst>
              </p:cNvPr>
              <p:cNvSpPr txBox="1"/>
              <p:nvPr/>
            </p:nvSpPr>
            <p:spPr>
              <a:xfrm>
                <a:off x="9517365" y="6420172"/>
                <a:ext cx="444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0EA228-1033-ACF4-5995-50D0BD052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6420172"/>
                <a:ext cx="444032" cy="246221"/>
              </a:xfrm>
              <a:prstGeom prst="rect">
                <a:avLst/>
              </a:prstGeom>
              <a:blipFill>
                <a:blip r:embed="rId17"/>
                <a:stretch>
                  <a:fillRect l="-15068" r="-16438" b="-3170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8A9188-BEFD-1C5B-1993-E28A70ECFC18}"/>
                  </a:ext>
                </a:extLst>
              </p:cNvPr>
              <p:cNvSpPr txBox="1"/>
              <p:nvPr/>
            </p:nvSpPr>
            <p:spPr>
              <a:xfrm>
                <a:off x="446313" y="5220264"/>
                <a:ext cx="1873975" cy="88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̅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s-AR" sz="16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8A9188-BEFD-1C5B-1993-E28A70ECF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3" y="5220264"/>
                <a:ext cx="1873975" cy="88517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5497A4-D255-D8A5-BA7D-26FD2405EECD}"/>
                  </a:ext>
                </a:extLst>
              </p:cNvPr>
              <p:cNvSpPr txBox="1"/>
              <p:nvPr/>
            </p:nvSpPr>
            <p:spPr>
              <a:xfrm>
                <a:off x="9517365" y="5416632"/>
                <a:ext cx="444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(10)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5497A4-D255-D8A5-BA7D-26FD2405E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5416632"/>
                <a:ext cx="444032" cy="246221"/>
              </a:xfrm>
              <a:prstGeom prst="rect">
                <a:avLst/>
              </a:prstGeom>
              <a:blipFill>
                <a:blip r:embed="rId19"/>
                <a:stretch>
                  <a:fillRect l="-15068" r="-16438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289BBE-9490-5E7F-0E27-56614C3A160F}"/>
                  </a:ext>
                </a:extLst>
              </p:cNvPr>
              <p:cNvSpPr txBox="1"/>
              <p:nvPr/>
            </p:nvSpPr>
            <p:spPr>
              <a:xfrm>
                <a:off x="446314" y="6105205"/>
                <a:ext cx="15808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A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s-A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s-A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s-AR" sz="1600" dirty="0"/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289BBE-9490-5E7F-0E27-56614C3A1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6105205"/>
                <a:ext cx="1580817" cy="246221"/>
              </a:xfrm>
              <a:prstGeom prst="rect">
                <a:avLst/>
              </a:prstGeom>
              <a:blipFill>
                <a:blip r:embed="rId20"/>
                <a:stretch>
                  <a:fillRect l="-3077" r="-385" b="-1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786EE-2A70-5D1B-57CE-A0488F0BE867}"/>
                  </a:ext>
                </a:extLst>
              </p:cNvPr>
              <p:cNvSpPr txBox="1"/>
              <p:nvPr/>
            </p:nvSpPr>
            <p:spPr>
              <a:xfrm>
                <a:off x="5303926" y="6102272"/>
                <a:ext cx="3574248" cy="259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s-A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AR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A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AR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786EE-2A70-5D1B-57CE-A0488F0BE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26" y="6102272"/>
                <a:ext cx="3574248" cy="259686"/>
              </a:xfrm>
              <a:prstGeom prst="rect">
                <a:avLst/>
              </a:prstGeom>
              <a:blipFill>
                <a:blip r:embed="rId21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AF6192-2833-BFFF-FAC1-4A1003E34EF9}"/>
                  </a:ext>
                </a:extLst>
              </p:cNvPr>
              <p:cNvSpPr txBox="1"/>
              <p:nvPr/>
            </p:nvSpPr>
            <p:spPr>
              <a:xfrm>
                <a:off x="9517365" y="6072678"/>
                <a:ext cx="444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AF6192-2833-BFFF-FAC1-4A1003E34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6072678"/>
                <a:ext cx="444032" cy="246221"/>
              </a:xfrm>
              <a:prstGeom prst="rect">
                <a:avLst/>
              </a:prstGeom>
              <a:blipFill>
                <a:blip r:embed="rId22"/>
                <a:stretch>
                  <a:fillRect l="-15068" r="-16438" b="-3170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0879CE-D69E-C530-F5EB-9E4D2EF117A9}"/>
              </a:ext>
            </a:extLst>
          </p:cNvPr>
          <p:cNvSpPr/>
          <p:nvPr/>
        </p:nvSpPr>
        <p:spPr>
          <a:xfrm>
            <a:off x="446314" y="5958624"/>
            <a:ext cx="9756465" cy="570522"/>
          </a:xfrm>
          <a:prstGeom prst="round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D01385-A534-8F6F-8DF6-7ADA6B58CFCC}"/>
              </a:ext>
            </a:extLst>
          </p:cNvPr>
          <p:cNvSpPr txBox="1"/>
          <p:nvPr/>
        </p:nvSpPr>
        <p:spPr>
          <a:xfrm>
            <a:off x="5381843" y="5508878"/>
            <a:ext cx="482093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s-ES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Avoid</a:t>
            </a:r>
            <a:r>
              <a:rPr lang="es-E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tours </a:t>
            </a:r>
            <a:r>
              <a:rPr lang="es-ES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being</a:t>
            </a:r>
            <a:r>
              <a:rPr lang="es-E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overlapped</a:t>
            </a:r>
            <a:r>
              <a:rPr lang="es-E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with</a:t>
            </a:r>
            <a:r>
              <a:rPr lang="es-ES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ES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modifiations</a:t>
            </a:r>
            <a:endParaRPr lang="es-AR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932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F80-0602-F575-FF76-D8CCAAC61492}"/>
              </a:ext>
            </a:extLst>
          </p:cNvPr>
          <p:cNvSpPr txBox="1">
            <a:spLocks/>
          </p:cNvSpPr>
          <p:nvPr/>
        </p:nvSpPr>
        <p:spPr>
          <a:xfrm>
            <a:off x="446313" y="463887"/>
            <a:ext cx="9650979" cy="59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New mathematical model</a:t>
            </a:r>
            <a:endParaRPr lang="en-CL" sz="3200" b="1" dirty="0">
              <a:solidFill>
                <a:srgbClr val="9923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BD728E-EB14-3529-DF3E-BA0ABE404652}"/>
                  </a:ext>
                </a:extLst>
              </p:cNvPr>
              <p:cNvSpPr txBox="1"/>
              <p:nvPr/>
            </p:nvSpPr>
            <p:spPr>
              <a:xfrm>
                <a:off x="446314" y="997437"/>
                <a:ext cx="4857612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𝐷𝐼𝑆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100∗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BD728E-EB14-3529-DF3E-BA0ABE404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997437"/>
                <a:ext cx="4857612" cy="7042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03CE47-25B5-AC6E-0083-67FED12F588B}"/>
                  </a:ext>
                </a:extLst>
              </p:cNvPr>
              <p:cNvSpPr txBox="1"/>
              <p:nvPr/>
            </p:nvSpPr>
            <p:spPr>
              <a:xfrm>
                <a:off x="446314" y="1814600"/>
                <a:ext cx="2528834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03CE47-25B5-AC6E-0083-67FED12F5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1814600"/>
                <a:ext cx="2528834" cy="704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D7A09-CD22-1B7A-4C23-7A04E261C12E}"/>
                  </a:ext>
                </a:extLst>
              </p:cNvPr>
              <p:cNvSpPr txBox="1"/>
              <p:nvPr/>
            </p:nvSpPr>
            <p:spPr>
              <a:xfrm>
                <a:off x="5331135" y="2014687"/>
                <a:ext cx="1091517" cy="247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𝐷𝐼𝑆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6D7A09-CD22-1B7A-4C23-7A04E261C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2014687"/>
                <a:ext cx="1091517" cy="247055"/>
              </a:xfrm>
              <a:prstGeom prst="rect">
                <a:avLst/>
              </a:prstGeom>
              <a:blipFill>
                <a:blip r:embed="rId4"/>
                <a:stretch>
                  <a:fillRect l="-3352" b="-731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F9081-009E-AC7F-E236-76FA2E93C7E4}"/>
                  </a:ext>
                </a:extLst>
              </p:cNvPr>
              <p:cNvSpPr txBox="1"/>
              <p:nvPr/>
            </p:nvSpPr>
            <p:spPr>
              <a:xfrm>
                <a:off x="9574272" y="1223361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4F9081-009E-AC7F-E236-76FA2E93C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1223361"/>
                <a:ext cx="341440" cy="246221"/>
              </a:xfrm>
              <a:prstGeom prst="rect">
                <a:avLst/>
              </a:prstGeom>
              <a:blipFill>
                <a:blip r:embed="rId5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C94DA7-1130-B735-3619-1F5F5067A00E}"/>
                  </a:ext>
                </a:extLst>
              </p:cNvPr>
              <p:cNvSpPr txBox="1"/>
              <p:nvPr/>
            </p:nvSpPr>
            <p:spPr>
              <a:xfrm>
                <a:off x="9574272" y="1906965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C94DA7-1130-B735-3619-1F5F5067A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1906965"/>
                <a:ext cx="341440" cy="246221"/>
              </a:xfrm>
              <a:prstGeom prst="rect">
                <a:avLst/>
              </a:prstGeom>
              <a:blipFill>
                <a:blip r:embed="rId6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F1826-A1CF-BBD1-4F9E-CA91C33D58DF}"/>
                  </a:ext>
                </a:extLst>
              </p:cNvPr>
              <p:cNvSpPr txBox="1"/>
              <p:nvPr/>
            </p:nvSpPr>
            <p:spPr>
              <a:xfrm>
                <a:off x="446314" y="2535033"/>
                <a:ext cx="1315488" cy="714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acc>
                            <m:accPr>
                              <m:chr m:val="̅"/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DF1826-A1CF-BBD1-4F9E-CA91C33D5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2535033"/>
                <a:ext cx="1315488" cy="7140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ED3A7-E907-248A-F203-CA6E2872DD9E}"/>
                  </a:ext>
                </a:extLst>
              </p:cNvPr>
              <p:cNvSpPr txBox="1"/>
              <p:nvPr/>
            </p:nvSpPr>
            <p:spPr>
              <a:xfrm>
                <a:off x="5331135" y="2641958"/>
                <a:ext cx="1063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acc>
                        <m:accPr>
                          <m:chr m:val="̅"/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𝑁𝐷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ED3A7-E907-248A-F203-CA6E2872DD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2641958"/>
                <a:ext cx="1063368" cy="246221"/>
              </a:xfrm>
              <a:prstGeom prst="rect">
                <a:avLst/>
              </a:prstGeom>
              <a:blipFill>
                <a:blip r:embed="rId8"/>
                <a:stretch>
                  <a:fillRect l="-3448" b="-4878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00014B-646B-D940-C35D-47C445F90CA3}"/>
                  </a:ext>
                </a:extLst>
              </p:cNvPr>
              <p:cNvSpPr txBox="1"/>
              <p:nvPr/>
            </p:nvSpPr>
            <p:spPr>
              <a:xfrm>
                <a:off x="9574272" y="2534236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(7)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00014B-646B-D940-C35D-47C445F90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2534236"/>
                <a:ext cx="341440" cy="246221"/>
              </a:xfrm>
              <a:prstGeom prst="rect">
                <a:avLst/>
              </a:prstGeom>
              <a:blipFill>
                <a:blip r:embed="rId9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EB368D-AFB2-7389-36AE-595560B6F01B}"/>
                  </a:ext>
                </a:extLst>
              </p:cNvPr>
              <p:cNvSpPr txBox="1"/>
              <p:nvPr/>
            </p:nvSpPr>
            <p:spPr>
              <a:xfrm>
                <a:off x="446314" y="3335493"/>
                <a:ext cx="4389855" cy="8838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b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s-E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𝑁𝐷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eqArr>
                                        <m:eqArr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sub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𝑓𝑟𝑒𝑒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sub>
                                    <m:sup/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nary>
                                  <m:r>
                                    <m:rPr>
                                      <m:nor/>
                                    </m:rPr>
                                    <a:rPr lang="es-AR" sz="1600" dirty="0"/>
                                    <m:t> 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s-AR" sz="1600" dirty="0"/>
                                <m:t> </m:t>
                              </m:r>
                              <m:r>
                                <a:rPr lang="es-ES" sz="1600" b="0" i="1" dirty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EB368D-AFB2-7389-36AE-595560B6F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3335493"/>
                <a:ext cx="4389855" cy="8838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33D61-F8B6-35DF-352C-64A10ACFA2D9}"/>
                  </a:ext>
                </a:extLst>
              </p:cNvPr>
              <p:cNvSpPr txBox="1"/>
              <p:nvPr/>
            </p:nvSpPr>
            <p:spPr>
              <a:xfrm>
                <a:off x="5331135" y="3580917"/>
                <a:ext cx="34778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𝑇𝑃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1≤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4A33D61-F8B6-35DF-352C-64A10ACFA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3580917"/>
                <a:ext cx="3477812" cy="246221"/>
              </a:xfrm>
              <a:prstGeom prst="rect">
                <a:avLst/>
              </a:prstGeom>
              <a:blipFill>
                <a:blip r:embed="rId11"/>
                <a:stretch>
                  <a:fillRect l="-702" r="-526" b="-1219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CC1E58-C152-13BF-E3FE-923CC401EEE4}"/>
                  </a:ext>
                </a:extLst>
              </p:cNvPr>
              <p:cNvSpPr txBox="1"/>
              <p:nvPr/>
            </p:nvSpPr>
            <p:spPr>
              <a:xfrm>
                <a:off x="9574272" y="3529956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CCC1E58-C152-13BF-E3FE-923CC401E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3529956"/>
                <a:ext cx="341440" cy="246221"/>
              </a:xfrm>
              <a:prstGeom prst="rect">
                <a:avLst/>
              </a:prstGeom>
              <a:blipFill>
                <a:blip r:embed="rId12"/>
                <a:stretch>
                  <a:fillRect l="-19643" r="-17857" b="-3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7C9D93-D3F1-47C7-9748-A51E3C3C4171}"/>
                  </a:ext>
                </a:extLst>
              </p:cNvPr>
              <p:cNvSpPr txBox="1"/>
              <p:nvPr/>
            </p:nvSpPr>
            <p:spPr>
              <a:xfrm>
                <a:off x="446314" y="4319902"/>
                <a:ext cx="2066400" cy="88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̅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𝑇𝑂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𝑡𝑑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7C9D93-D3F1-47C7-9748-A51E3C3C4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4319902"/>
                <a:ext cx="2066400" cy="8851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CAA721-23DE-5F0E-FC64-4F580C8038DC}"/>
                  </a:ext>
                </a:extLst>
              </p:cNvPr>
              <p:cNvSpPr txBox="1"/>
              <p:nvPr/>
            </p:nvSpPr>
            <p:spPr>
              <a:xfrm>
                <a:off x="5331135" y="4565326"/>
                <a:ext cx="15100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CAA721-23DE-5F0E-FC64-4F580C803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4565326"/>
                <a:ext cx="1510093" cy="246221"/>
              </a:xfrm>
              <a:prstGeom prst="rect">
                <a:avLst/>
              </a:prstGeom>
              <a:blipFill>
                <a:blip r:embed="rId14"/>
                <a:stretch>
                  <a:fillRect l="-2024" r="-1619" b="-1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E17338-A0C8-D82C-E424-24EF069AE322}"/>
                  </a:ext>
                </a:extLst>
              </p:cNvPr>
              <p:cNvSpPr txBox="1"/>
              <p:nvPr/>
            </p:nvSpPr>
            <p:spPr>
              <a:xfrm>
                <a:off x="9574272" y="4514365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E17338-A0C8-D82C-E424-24EF069AE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4514365"/>
                <a:ext cx="341440" cy="246221"/>
              </a:xfrm>
              <a:prstGeom prst="rect">
                <a:avLst/>
              </a:prstGeom>
              <a:blipFill>
                <a:blip r:embed="rId15"/>
                <a:stretch>
                  <a:fillRect l="-19643" r="-17857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21A4AA-5BF1-8038-4448-91A5B15B2F87}"/>
                  </a:ext>
                </a:extLst>
              </p:cNvPr>
              <p:cNvSpPr txBox="1"/>
              <p:nvPr/>
            </p:nvSpPr>
            <p:spPr>
              <a:xfrm>
                <a:off x="446314" y="6473213"/>
                <a:ext cx="13459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AR" sz="1600" dirty="0"/>
                  <a:t>,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AR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s-A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{0;1}</m:t>
                    </m:r>
                  </m:oMath>
                </a14:m>
                <a:endParaRPr lang="es-AR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521A4AA-5BF1-8038-4448-91A5B15B2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6473213"/>
                <a:ext cx="1345946" cy="246221"/>
              </a:xfrm>
              <a:prstGeom prst="rect">
                <a:avLst/>
              </a:prstGeom>
              <a:blipFill>
                <a:blip r:embed="rId16"/>
                <a:stretch>
                  <a:fillRect l="-3620" t="-27500" r="-5430" b="-50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0EA228-1033-ACF4-5995-50D0BD052B50}"/>
                  </a:ext>
                </a:extLst>
              </p:cNvPr>
              <p:cNvSpPr txBox="1"/>
              <p:nvPr/>
            </p:nvSpPr>
            <p:spPr>
              <a:xfrm>
                <a:off x="9517365" y="6420172"/>
                <a:ext cx="444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90EA228-1033-ACF4-5995-50D0BD052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6420172"/>
                <a:ext cx="444032" cy="246221"/>
              </a:xfrm>
              <a:prstGeom prst="rect">
                <a:avLst/>
              </a:prstGeom>
              <a:blipFill>
                <a:blip r:embed="rId17"/>
                <a:stretch>
                  <a:fillRect l="-15068" r="-16438" b="-3170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8A9188-BEFD-1C5B-1993-E28A70ECFC18}"/>
                  </a:ext>
                </a:extLst>
              </p:cNvPr>
              <p:cNvSpPr txBox="1"/>
              <p:nvPr/>
            </p:nvSpPr>
            <p:spPr>
              <a:xfrm>
                <a:off x="446313" y="5220264"/>
                <a:ext cx="1873975" cy="88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̅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s-AR" sz="16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8A9188-BEFD-1C5B-1993-E28A70ECF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3" y="5220264"/>
                <a:ext cx="1873975" cy="88517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5497A4-D255-D8A5-BA7D-26FD2405EECD}"/>
                  </a:ext>
                </a:extLst>
              </p:cNvPr>
              <p:cNvSpPr txBox="1"/>
              <p:nvPr/>
            </p:nvSpPr>
            <p:spPr>
              <a:xfrm>
                <a:off x="9517365" y="5416632"/>
                <a:ext cx="444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(10)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65497A4-D255-D8A5-BA7D-26FD2405E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5416632"/>
                <a:ext cx="444032" cy="246221"/>
              </a:xfrm>
              <a:prstGeom prst="rect">
                <a:avLst/>
              </a:prstGeom>
              <a:blipFill>
                <a:blip r:embed="rId19"/>
                <a:stretch>
                  <a:fillRect l="-15068" r="-16438" b="-32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786EE-2A70-5D1B-57CE-A0488F0BE867}"/>
                  </a:ext>
                </a:extLst>
              </p:cNvPr>
              <p:cNvSpPr txBox="1"/>
              <p:nvPr/>
            </p:nvSpPr>
            <p:spPr>
              <a:xfrm>
                <a:off x="5303926" y="6102272"/>
                <a:ext cx="3574248" cy="2596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s-E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Sup>
                        <m:sSubSupPr>
                          <m:ctrlPr>
                            <a:rPr lang="es-AR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AR" sz="16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s-AR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s-AR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EF786EE-2A70-5D1B-57CE-A0488F0BE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926" y="6102272"/>
                <a:ext cx="3574248" cy="259686"/>
              </a:xfrm>
              <a:prstGeom prst="rect">
                <a:avLst/>
              </a:prstGeom>
              <a:blipFill>
                <a:blip r:embed="rId20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AF6192-2833-BFFF-FAC1-4A1003E34EF9}"/>
                  </a:ext>
                </a:extLst>
              </p:cNvPr>
              <p:cNvSpPr txBox="1"/>
              <p:nvPr/>
            </p:nvSpPr>
            <p:spPr>
              <a:xfrm>
                <a:off x="9517365" y="6072678"/>
                <a:ext cx="44403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11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AF6192-2833-BFFF-FAC1-4A1003E34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6072678"/>
                <a:ext cx="444032" cy="246221"/>
              </a:xfrm>
              <a:prstGeom prst="rect">
                <a:avLst/>
              </a:prstGeom>
              <a:blipFill>
                <a:blip r:embed="rId21"/>
                <a:stretch>
                  <a:fillRect l="-15068" r="-16438" b="-31707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421E88F-E1CE-A3CB-F3E9-8196579515E0}"/>
              </a:ext>
            </a:extLst>
          </p:cNvPr>
          <p:cNvSpPr/>
          <p:nvPr/>
        </p:nvSpPr>
        <p:spPr>
          <a:xfrm>
            <a:off x="446314" y="6296250"/>
            <a:ext cx="9756465" cy="570522"/>
          </a:xfrm>
          <a:prstGeom prst="round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F862DB-BD8F-C02B-91BF-4632097C1BCF}"/>
              </a:ext>
            </a:extLst>
          </p:cNvPr>
          <p:cNvSpPr txBox="1"/>
          <p:nvPr/>
        </p:nvSpPr>
        <p:spPr>
          <a:xfrm>
            <a:off x="8341371" y="5846504"/>
            <a:ext cx="186140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s-ES" sz="1600" b="1" dirty="0">
                <a:latin typeface="Century Gothic" panose="020B0502020202020204" pitchFamily="34" charset="0"/>
              </a:rPr>
              <a:t>Variable </a:t>
            </a:r>
            <a:r>
              <a:rPr lang="es-ES" sz="1600" b="1" dirty="0" err="1">
                <a:latin typeface="Century Gothic" panose="020B0502020202020204" pitchFamily="34" charset="0"/>
              </a:rPr>
              <a:t>domain</a:t>
            </a:r>
            <a:endParaRPr lang="es-AR" sz="1600" b="1" dirty="0">
              <a:latin typeface="Century Gothic" panose="020B0502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767FCD-9488-4357-18DF-B2A6FB7196EF}"/>
                  </a:ext>
                </a:extLst>
              </p:cNvPr>
              <p:cNvSpPr txBox="1"/>
              <p:nvPr/>
            </p:nvSpPr>
            <p:spPr>
              <a:xfrm>
                <a:off x="446314" y="6105205"/>
                <a:ext cx="15808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A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s-A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s-A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s-AR" sz="1600" dirty="0"/>
                  <a:t> 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4767FCD-9488-4357-18DF-B2A6FB719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6105205"/>
                <a:ext cx="1580817" cy="246221"/>
              </a:xfrm>
              <a:prstGeom prst="rect">
                <a:avLst/>
              </a:prstGeom>
              <a:blipFill>
                <a:blip r:embed="rId22"/>
                <a:stretch>
                  <a:fillRect l="-3077" r="-385" b="-1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2434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F80-0602-F575-FF76-D8CCAAC61492}"/>
              </a:ext>
            </a:extLst>
          </p:cNvPr>
          <p:cNvSpPr txBox="1">
            <a:spLocks/>
          </p:cNvSpPr>
          <p:nvPr/>
        </p:nvSpPr>
        <p:spPr>
          <a:xfrm>
            <a:off x="446313" y="463887"/>
            <a:ext cx="9650979" cy="59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Effects on relevant KPIs</a:t>
            </a:r>
            <a:endParaRPr lang="en-CL" sz="3200" b="1" dirty="0">
              <a:solidFill>
                <a:srgbClr val="9923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5CD3179-0A62-77DF-2B81-EA41ED222288}"/>
              </a:ext>
            </a:extLst>
          </p:cNvPr>
          <p:cNvSpPr txBox="1">
            <a:spLocks/>
          </p:cNvSpPr>
          <p:nvPr/>
        </p:nvSpPr>
        <p:spPr>
          <a:xfrm>
            <a:off x="446314" y="1237957"/>
            <a:ext cx="10863369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2088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76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64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52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4084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2901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1718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70535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/>
            <a:r>
              <a:rPr lang="en-US" sz="1800" dirty="0"/>
              <a:t>To get an understanding on the effect of this possible changes, let’s analyze the results with a Post All Star scheduling strategy with our biggest instance: original disruptions + 25 new ones, where the maximum number of non-disruptions to be changed by window is 10: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1F7F5B4-FE55-1A7F-838E-E143A34189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9814946"/>
              </p:ext>
            </p:extLst>
          </p:nvPr>
        </p:nvGraphicFramePr>
        <p:xfrm>
          <a:off x="177354" y="2210868"/>
          <a:ext cx="3900603" cy="3210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EBBBCE2-A095-5E9C-88C8-AD8C9FEA3C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9860410"/>
              </p:ext>
            </p:extLst>
          </p:nvPr>
        </p:nvGraphicFramePr>
        <p:xfrm>
          <a:off x="4213442" y="2210868"/>
          <a:ext cx="3900603" cy="3210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8A374CB-5F35-C30D-EC3F-B04DC6ED50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0863526"/>
              </p:ext>
            </p:extLst>
          </p:nvPr>
        </p:nvGraphicFramePr>
        <p:xfrm>
          <a:off x="8247520" y="2210868"/>
          <a:ext cx="3900603" cy="3210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Google Shape;370;p21">
            <a:extLst>
              <a:ext uri="{FF2B5EF4-FFF2-40B4-BE49-F238E27FC236}">
                <a16:creationId xmlns:a16="http://schemas.microsoft.com/office/drawing/2014/main" id="{A6C31C61-5B76-5A38-041B-6C74DED84AF6}"/>
              </a:ext>
            </a:extLst>
          </p:cNvPr>
          <p:cNvSpPr/>
          <p:nvPr/>
        </p:nvSpPr>
        <p:spPr>
          <a:xfrm>
            <a:off x="1555586" y="5526222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A</a:t>
            </a:r>
            <a:endParaRPr sz="1600" b="1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  <p:sp>
        <p:nvSpPr>
          <p:cNvPr id="8" name="Google Shape;371;p21">
            <a:extLst>
              <a:ext uri="{FF2B5EF4-FFF2-40B4-BE49-F238E27FC236}">
                <a16:creationId xmlns:a16="http://schemas.microsoft.com/office/drawing/2014/main" id="{119833EA-DEC3-5767-0E6C-CECD208A4B65}"/>
              </a:ext>
            </a:extLst>
          </p:cNvPr>
          <p:cNvSpPr/>
          <p:nvPr/>
        </p:nvSpPr>
        <p:spPr>
          <a:xfrm>
            <a:off x="2012786" y="5379528"/>
            <a:ext cx="3080122" cy="75058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Century Gothic"/>
              </a:rPr>
              <a:t>When we increase the potential adjustment, logically, total distance increases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Google Shape;372;p21">
            <a:extLst>
              <a:ext uri="{FF2B5EF4-FFF2-40B4-BE49-F238E27FC236}">
                <a16:creationId xmlns:a16="http://schemas.microsoft.com/office/drawing/2014/main" id="{A38307F6-11AE-E83C-FC60-9E3CDBB6BDBB}"/>
              </a:ext>
            </a:extLst>
          </p:cNvPr>
          <p:cNvSpPr/>
          <p:nvPr/>
        </p:nvSpPr>
        <p:spPr>
          <a:xfrm>
            <a:off x="6945621" y="5526222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B</a:t>
            </a:r>
            <a:endParaRPr sz="1600" b="1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  <p:sp>
        <p:nvSpPr>
          <p:cNvPr id="10" name="Google Shape;373;p21">
            <a:extLst>
              <a:ext uri="{FF2B5EF4-FFF2-40B4-BE49-F238E27FC236}">
                <a16:creationId xmlns:a16="http://schemas.microsoft.com/office/drawing/2014/main" id="{E562E27B-FF80-0389-1280-40804071325F}"/>
              </a:ext>
            </a:extLst>
          </p:cNvPr>
          <p:cNvSpPr/>
          <p:nvPr/>
        </p:nvSpPr>
        <p:spPr>
          <a:xfrm>
            <a:off x="7402820" y="5379529"/>
            <a:ext cx="3485573" cy="75058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However, the number of additional dates needed to complete the tournament decreases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Google Shape;374;p21">
            <a:extLst>
              <a:ext uri="{FF2B5EF4-FFF2-40B4-BE49-F238E27FC236}">
                <a16:creationId xmlns:a16="http://schemas.microsoft.com/office/drawing/2014/main" id="{DE1BDC93-0AF2-7F0C-C49A-8503AE7713F2}"/>
              </a:ext>
            </a:extLst>
          </p:cNvPr>
          <p:cNvSpPr/>
          <p:nvPr/>
        </p:nvSpPr>
        <p:spPr>
          <a:xfrm>
            <a:off x="2077502" y="2971800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A</a:t>
            </a:r>
            <a:endParaRPr sz="1600" b="1" dirty="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  <p:sp>
        <p:nvSpPr>
          <p:cNvPr id="12" name="Google Shape;375;p21">
            <a:extLst>
              <a:ext uri="{FF2B5EF4-FFF2-40B4-BE49-F238E27FC236}">
                <a16:creationId xmlns:a16="http://schemas.microsoft.com/office/drawing/2014/main" id="{C87D86C9-F55A-E93D-F2C1-F3D32F0CBAE6}"/>
              </a:ext>
            </a:extLst>
          </p:cNvPr>
          <p:cNvSpPr/>
          <p:nvPr/>
        </p:nvSpPr>
        <p:spPr>
          <a:xfrm>
            <a:off x="7656845" y="2930974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B</a:t>
            </a:r>
            <a:endParaRPr sz="1600" b="1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A17F45-BFAB-7A38-16B2-31FCCD90431A}"/>
              </a:ext>
            </a:extLst>
          </p:cNvPr>
          <p:cNvSpPr txBox="1"/>
          <p:nvPr/>
        </p:nvSpPr>
        <p:spPr>
          <a:xfrm>
            <a:off x="446314" y="6278273"/>
            <a:ext cx="3372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>
                <a:latin typeface="Helvetica" panose="020B0604020202020204" pitchFamily="34" charset="0"/>
                <a:cs typeface="Helvetica" panose="020B0604020202020204" pitchFamily="34" charset="0"/>
              </a:rPr>
              <a:t>* </a:t>
            </a:r>
            <a:r>
              <a:rPr lang="es-AR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Against</a:t>
            </a:r>
            <a:r>
              <a:rPr lang="es-AR" sz="1600" dirty="0">
                <a:latin typeface="Helvetica" panose="020B0604020202020204" pitchFamily="34" charset="0"/>
                <a:cs typeface="Helvetica" panose="020B0604020202020204" pitchFamily="34" charset="0"/>
              </a:rPr>
              <a:t> original </a:t>
            </a:r>
            <a:r>
              <a:rPr lang="es-AR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planned</a:t>
            </a:r>
            <a:r>
              <a:rPr lang="es-AR" sz="1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AR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schedule</a:t>
            </a:r>
            <a:endParaRPr lang="es-AR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63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F80-0602-F575-FF76-D8CCAAC61492}"/>
              </a:ext>
            </a:extLst>
          </p:cNvPr>
          <p:cNvSpPr txBox="1">
            <a:spLocks/>
          </p:cNvSpPr>
          <p:nvPr/>
        </p:nvSpPr>
        <p:spPr>
          <a:xfrm>
            <a:off x="446313" y="463887"/>
            <a:ext cx="9650979" cy="59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Effects on relevant KPIs</a:t>
            </a:r>
            <a:endParaRPr lang="en-CL" sz="3200" b="1" dirty="0">
              <a:solidFill>
                <a:srgbClr val="9923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5CD3179-0A62-77DF-2B81-EA41ED222288}"/>
              </a:ext>
            </a:extLst>
          </p:cNvPr>
          <p:cNvSpPr txBox="1">
            <a:spLocks/>
          </p:cNvSpPr>
          <p:nvPr/>
        </p:nvSpPr>
        <p:spPr>
          <a:xfrm>
            <a:off x="446314" y="1237957"/>
            <a:ext cx="10863369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2088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76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64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52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4084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2901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1718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70535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/>
            <a:r>
              <a:rPr lang="en-US" sz="1800" dirty="0"/>
              <a:t>To get an understanding on the effect of this possible changes, let’s analyze the results with a Post All Star scheduling strategy with our biggest instance: original disruptions + 25 new ones, where the maximum number of non-disruptions to be changed by window is 10: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1F7F5B4-FE55-1A7F-838E-E143A34189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4907085"/>
              </p:ext>
            </p:extLst>
          </p:nvPr>
        </p:nvGraphicFramePr>
        <p:xfrm>
          <a:off x="2568860" y="2210868"/>
          <a:ext cx="3900603" cy="3210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EBBBCE2-A095-5E9C-88C8-AD8C9FEA3C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7560253"/>
              </p:ext>
            </p:extLst>
          </p:nvPr>
        </p:nvGraphicFramePr>
        <p:xfrm>
          <a:off x="6604948" y="2210868"/>
          <a:ext cx="3900603" cy="3210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Google Shape;370;p21">
            <a:extLst>
              <a:ext uri="{FF2B5EF4-FFF2-40B4-BE49-F238E27FC236}">
                <a16:creationId xmlns:a16="http://schemas.microsoft.com/office/drawing/2014/main" id="{A6C31C61-5B76-5A38-041B-6C74DED84AF6}"/>
              </a:ext>
            </a:extLst>
          </p:cNvPr>
          <p:cNvSpPr/>
          <p:nvPr/>
        </p:nvSpPr>
        <p:spPr>
          <a:xfrm>
            <a:off x="1555586" y="5526222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A</a:t>
            </a:r>
            <a:endParaRPr sz="1600" b="1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  <p:sp>
        <p:nvSpPr>
          <p:cNvPr id="8" name="Google Shape;371;p21">
            <a:extLst>
              <a:ext uri="{FF2B5EF4-FFF2-40B4-BE49-F238E27FC236}">
                <a16:creationId xmlns:a16="http://schemas.microsoft.com/office/drawing/2014/main" id="{119833EA-DEC3-5767-0E6C-CECD208A4B65}"/>
              </a:ext>
            </a:extLst>
          </p:cNvPr>
          <p:cNvSpPr/>
          <p:nvPr/>
        </p:nvSpPr>
        <p:spPr>
          <a:xfrm>
            <a:off x="2012786" y="5379528"/>
            <a:ext cx="3080122" cy="75058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1400" dirty="0">
                <a:solidFill>
                  <a:schemeClr val="dk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Century Gothic"/>
              </a:rPr>
              <a:t>The possibility to reschedule more games increases complexity, although relationship is not clear</a:t>
            </a: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Google Shape;372;p21">
            <a:extLst>
              <a:ext uri="{FF2B5EF4-FFF2-40B4-BE49-F238E27FC236}">
                <a16:creationId xmlns:a16="http://schemas.microsoft.com/office/drawing/2014/main" id="{A38307F6-11AE-E83C-FC60-9E3CDBB6BDBB}"/>
              </a:ext>
            </a:extLst>
          </p:cNvPr>
          <p:cNvSpPr/>
          <p:nvPr/>
        </p:nvSpPr>
        <p:spPr>
          <a:xfrm>
            <a:off x="6945621" y="5526222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B</a:t>
            </a:r>
            <a:endParaRPr sz="1600" b="1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  <p:sp>
        <p:nvSpPr>
          <p:cNvPr id="10" name="Google Shape;373;p21">
            <a:extLst>
              <a:ext uri="{FF2B5EF4-FFF2-40B4-BE49-F238E27FC236}">
                <a16:creationId xmlns:a16="http://schemas.microsoft.com/office/drawing/2014/main" id="{E562E27B-FF80-0389-1280-40804071325F}"/>
              </a:ext>
            </a:extLst>
          </p:cNvPr>
          <p:cNvSpPr/>
          <p:nvPr/>
        </p:nvSpPr>
        <p:spPr>
          <a:xfrm>
            <a:off x="7402821" y="5379528"/>
            <a:ext cx="3485573" cy="75058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2% of the total games are being modified, which is similar to the number of disruptions</a:t>
            </a:r>
            <a:endParaRPr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Google Shape;374;p21">
            <a:extLst>
              <a:ext uri="{FF2B5EF4-FFF2-40B4-BE49-F238E27FC236}">
                <a16:creationId xmlns:a16="http://schemas.microsoft.com/office/drawing/2014/main" id="{DE1BDC93-0AF2-7F0C-C49A-8503AE7713F2}"/>
              </a:ext>
            </a:extLst>
          </p:cNvPr>
          <p:cNvSpPr/>
          <p:nvPr/>
        </p:nvSpPr>
        <p:spPr>
          <a:xfrm>
            <a:off x="4290561" y="2971800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A</a:t>
            </a:r>
            <a:endParaRPr sz="1600" b="1" dirty="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  <p:sp>
        <p:nvSpPr>
          <p:cNvPr id="12" name="Google Shape;375;p21">
            <a:extLst>
              <a:ext uri="{FF2B5EF4-FFF2-40B4-BE49-F238E27FC236}">
                <a16:creationId xmlns:a16="http://schemas.microsoft.com/office/drawing/2014/main" id="{C87D86C9-F55A-E93D-F2C1-F3D32F0CBAE6}"/>
              </a:ext>
            </a:extLst>
          </p:cNvPr>
          <p:cNvSpPr/>
          <p:nvPr/>
        </p:nvSpPr>
        <p:spPr>
          <a:xfrm>
            <a:off x="7656845" y="2930974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B</a:t>
            </a:r>
            <a:endParaRPr sz="1600" b="1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A17F45-BFAB-7A38-16B2-31FCCD90431A}"/>
              </a:ext>
            </a:extLst>
          </p:cNvPr>
          <p:cNvSpPr txBox="1"/>
          <p:nvPr/>
        </p:nvSpPr>
        <p:spPr>
          <a:xfrm>
            <a:off x="446314" y="6278273"/>
            <a:ext cx="33729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1600" dirty="0">
                <a:latin typeface="Helvetica" panose="020B0604020202020204" pitchFamily="34" charset="0"/>
                <a:cs typeface="Helvetica" panose="020B0604020202020204" pitchFamily="34" charset="0"/>
              </a:rPr>
              <a:t>* </a:t>
            </a:r>
            <a:r>
              <a:rPr lang="es-AR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Against</a:t>
            </a:r>
            <a:r>
              <a:rPr lang="es-AR" sz="1600" dirty="0">
                <a:latin typeface="Helvetica" panose="020B0604020202020204" pitchFamily="34" charset="0"/>
                <a:cs typeface="Helvetica" panose="020B0604020202020204" pitchFamily="34" charset="0"/>
              </a:rPr>
              <a:t> original </a:t>
            </a:r>
            <a:r>
              <a:rPr lang="es-AR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planned</a:t>
            </a:r>
            <a:r>
              <a:rPr lang="es-AR" sz="16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s-AR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schedule</a:t>
            </a:r>
            <a:endParaRPr lang="es-AR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84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F80-0602-F575-FF76-D8CCAAC61492}"/>
              </a:ext>
            </a:extLst>
          </p:cNvPr>
          <p:cNvSpPr txBox="1">
            <a:spLocks/>
          </p:cNvSpPr>
          <p:nvPr/>
        </p:nvSpPr>
        <p:spPr>
          <a:xfrm>
            <a:off x="446313" y="463887"/>
            <a:ext cx="9650979" cy="59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Summary</a:t>
            </a:r>
            <a:endParaRPr lang="en-CL" sz="3200" b="1" dirty="0">
              <a:solidFill>
                <a:srgbClr val="9923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Google Shape;393;p24">
            <a:extLst>
              <a:ext uri="{FF2B5EF4-FFF2-40B4-BE49-F238E27FC236}">
                <a16:creationId xmlns:a16="http://schemas.microsoft.com/office/drawing/2014/main" id="{840C01F9-9718-2156-8414-96C35C5D2019}"/>
              </a:ext>
            </a:extLst>
          </p:cNvPr>
          <p:cNvSpPr txBox="1">
            <a:spLocks/>
          </p:cNvSpPr>
          <p:nvPr/>
        </p:nvSpPr>
        <p:spPr>
          <a:xfrm>
            <a:off x="446314" y="1394059"/>
            <a:ext cx="9650978" cy="4926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2088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76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64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52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4084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2901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1718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70535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We framed the problem of rescheduling in time-relaxed tournaments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We evaluate different rescheduling strategies building on MIP models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Initial results show we are obtaining similar results than the ones produced by the NBA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More stressed disrupted scenarios have a considerable impact on relevant KPIs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Schedule modifications may help reduce the impact of multiple disruptions on more stressed scenarios</a:t>
            </a:r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sz="1800" b="1" dirty="0">
                <a:latin typeface="Helvetica" panose="020B0604020202020204" pitchFamily="34" charset="0"/>
                <a:cs typeface="Helvetica" panose="020B0604020202020204" pitchFamily="34" charset="0"/>
              </a:rPr>
              <a:t>Next steps</a:t>
            </a:r>
            <a:endParaRPr lang="en-U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Limit potential changes in order to find a good balance between additional dates needed to complete a schedule and total distance travelled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US" sz="1800" dirty="0">
                <a:latin typeface="Helvetica" panose="020B0604020202020204" pitchFamily="34" charset="0"/>
                <a:cs typeface="Helvetica" panose="020B0604020202020204" pitchFamily="34" charset="0"/>
              </a:rPr>
              <a:t>Elaborate new model that enumerates potential tour changes and finds a schedule that generates the minimum distance.</a:t>
            </a:r>
            <a:endParaRPr lang="en-US" sz="1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buClr>
                <a:srgbClr val="3F3F3F"/>
              </a:buClr>
              <a:buSzPts val="1800"/>
            </a:pPr>
            <a:endParaRPr lang="en-US" sz="18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4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F80-0602-F575-FF76-D8CCAAC61492}"/>
              </a:ext>
            </a:extLst>
          </p:cNvPr>
          <p:cNvSpPr txBox="1">
            <a:spLocks/>
          </p:cNvSpPr>
          <p:nvPr/>
        </p:nvSpPr>
        <p:spPr>
          <a:xfrm>
            <a:off x="446313" y="463887"/>
            <a:ext cx="9650979" cy="59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Next Steps</a:t>
            </a:r>
            <a:endParaRPr lang="en-CL" sz="3200" b="1" dirty="0">
              <a:solidFill>
                <a:srgbClr val="9923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1F9EE16-FB97-C3F7-6795-D2BD1ECF4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61975"/>
              </p:ext>
            </p:extLst>
          </p:nvPr>
        </p:nvGraphicFramePr>
        <p:xfrm>
          <a:off x="446313" y="1699859"/>
          <a:ext cx="8128001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87325881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36872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05238602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45481525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0245500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522881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76388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424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5397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C57661E-95BF-7D86-A746-70230C84DA58}"/>
              </a:ext>
            </a:extLst>
          </p:cNvPr>
          <p:cNvSpPr txBox="1"/>
          <p:nvPr/>
        </p:nvSpPr>
        <p:spPr>
          <a:xfrm>
            <a:off x="446313" y="1266614"/>
            <a:ext cx="190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Tour – </a:t>
            </a:r>
            <a:r>
              <a:rPr lang="es-ES" dirty="0" err="1"/>
              <a:t>Sequence</a:t>
            </a:r>
            <a:r>
              <a:rPr lang="es-ES" dirty="0"/>
              <a:t> 1</a:t>
            </a:r>
            <a:endParaRPr lang="es-AR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A4FDEC-6F83-6081-BDF6-B25B0876A7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59325"/>
              </p:ext>
            </p:extLst>
          </p:nvPr>
        </p:nvGraphicFramePr>
        <p:xfrm>
          <a:off x="446313" y="3270242"/>
          <a:ext cx="8128001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87325881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36872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05238602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45481525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0245500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522881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76388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424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5397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2496FE5-8C57-F073-895C-4AE2C2F839D3}"/>
              </a:ext>
            </a:extLst>
          </p:cNvPr>
          <p:cNvSpPr txBox="1"/>
          <p:nvPr/>
        </p:nvSpPr>
        <p:spPr>
          <a:xfrm>
            <a:off x="446313" y="2836997"/>
            <a:ext cx="190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Tour – </a:t>
            </a:r>
            <a:r>
              <a:rPr lang="es-ES" dirty="0" err="1"/>
              <a:t>Sequence</a:t>
            </a:r>
            <a:r>
              <a:rPr lang="es-ES" dirty="0"/>
              <a:t> 2</a:t>
            </a:r>
            <a:endParaRPr lang="es-AR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AC4EFBC-F412-F0B2-70EC-5349D41515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259280"/>
              </p:ext>
            </p:extLst>
          </p:nvPr>
        </p:nvGraphicFramePr>
        <p:xfrm>
          <a:off x="446313" y="5158141"/>
          <a:ext cx="8128001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87325881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36872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05238602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45481525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0245500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522881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76388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424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5397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DF6833B-496B-55A0-9DC6-1C77B6A02AAE}"/>
              </a:ext>
            </a:extLst>
          </p:cNvPr>
          <p:cNvSpPr txBox="1"/>
          <p:nvPr/>
        </p:nvSpPr>
        <p:spPr>
          <a:xfrm>
            <a:off x="446313" y="4724896"/>
            <a:ext cx="190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Tour – </a:t>
            </a:r>
            <a:r>
              <a:rPr lang="es-ES" dirty="0" err="1"/>
              <a:t>Sequence</a:t>
            </a:r>
            <a:r>
              <a:rPr lang="es-ES" dirty="0"/>
              <a:t> 3</a:t>
            </a:r>
            <a:endParaRPr lang="es-A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8298EA-632C-3547-BF20-A4A5A00B5106}"/>
              </a:ext>
            </a:extLst>
          </p:cNvPr>
          <p:cNvSpPr txBox="1"/>
          <p:nvPr/>
        </p:nvSpPr>
        <p:spPr>
          <a:xfrm>
            <a:off x="5515270" y="4400365"/>
            <a:ext cx="197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Inserted</a:t>
            </a:r>
            <a:r>
              <a:rPr lang="es-ES" dirty="0"/>
              <a:t> </a:t>
            </a:r>
            <a:r>
              <a:rPr lang="es-ES" dirty="0" err="1"/>
              <a:t>disruption</a:t>
            </a:r>
            <a:endParaRPr lang="es-AR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8A52F8-D5F5-0A51-271F-5F891AA5CB9D}"/>
              </a:ext>
            </a:extLst>
          </p:cNvPr>
          <p:cNvCxnSpPr/>
          <p:nvPr/>
        </p:nvCxnSpPr>
        <p:spPr>
          <a:xfrm flipH="1" flipV="1">
            <a:off x="5950226" y="4011922"/>
            <a:ext cx="556591" cy="26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DD3CAB-49F7-05EE-1EF9-0F457AA44AE4}"/>
              </a:ext>
            </a:extLst>
          </p:cNvPr>
          <p:cNvSpPr/>
          <p:nvPr/>
        </p:nvSpPr>
        <p:spPr>
          <a:xfrm>
            <a:off x="9030036" y="2992636"/>
            <a:ext cx="2715651" cy="11535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Select the sequence that minimizes distance when rescheduling disruptions</a:t>
            </a:r>
            <a:endParaRPr lang="en-AU" sz="1600" b="1" dirty="0">
              <a:solidFill>
                <a:schemeClr val="tx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65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F8A38CB-98DC-AFCF-4585-DA666A88715A}"/>
              </a:ext>
            </a:extLst>
          </p:cNvPr>
          <p:cNvSpPr txBox="1">
            <a:spLocks/>
          </p:cNvSpPr>
          <p:nvPr/>
        </p:nvSpPr>
        <p:spPr>
          <a:xfrm>
            <a:off x="688775" y="629093"/>
            <a:ext cx="2948666" cy="416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1500" dirty="0">
                <a:solidFill>
                  <a:schemeClr val="bg1"/>
                </a:solidFill>
                <a:latin typeface="Helvetica Light" panose="020B0403020202020204" pitchFamily="34" charset="0"/>
              </a:rPr>
              <a:t>CONTENT TITLE</a:t>
            </a:r>
            <a:endParaRPr lang="en-CL" sz="15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85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F80-0602-F575-FF76-D8CCAAC61492}"/>
              </a:ext>
            </a:extLst>
          </p:cNvPr>
          <p:cNvSpPr txBox="1">
            <a:spLocks/>
          </p:cNvSpPr>
          <p:nvPr/>
        </p:nvSpPr>
        <p:spPr>
          <a:xfrm>
            <a:off x="688774" y="450166"/>
            <a:ext cx="9650979" cy="59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Rescheduling matches pre and post COVID</a:t>
            </a:r>
            <a:endParaRPr lang="en-CL" sz="3200" b="1" dirty="0">
              <a:solidFill>
                <a:srgbClr val="9923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Google Shape;187;p5">
            <a:extLst>
              <a:ext uri="{FF2B5EF4-FFF2-40B4-BE49-F238E27FC236}">
                <a16:creationId xmlns:a16="http://schemas.microsoft.com/office/drawing/2014/main" id="{407364F4-F518-E0BA-4294-F6A05B6D30BC}"/>
              </a:ext>
            </a:extLst>
          </p:cNvPr>
          <p:cNvSpPr/>
          <p:nvPr/>
        </p:nvSpPr>
        <p:spPr>
          <a:xfrm>
            <a:off x="404737" y="2263514"/>
            <a:ext cx="3987383" cy="10043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Pre-COVID</a:t>
            </a: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Google Shape;188;p5">
            <a:extLst>
              <a:ext uri="{FF2B5EF4-FFF2-40B4-BE49-F238E27FC236}">
                <a16:creationId xmlns:a16="http://schemas.microsoft.com/office/drawing/2014/main" id="{ADC3E4BB-9514-7607-E487-33FD11B709F8}"/>
              </a:ext>
            </a:extLst>
          </p:cNvPr>
          <p:cNvSpPr/>
          <p:nvPr/>
        </p:nvSpPr>
        <p:spPr>
          <a:xfrm>
            <a:off x="4392120" y="2263513"/>
            <a:ext cx="3732551" cy="100434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COVID</a:t>
            </a: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Google Shape;189;p5">
            <a:extLst>
              <a:ext uri="{FF2B5EF4-FFF2-40B4-BE49-F238E27FC236}">
                <a16:creationId xmlns:a16="http://schemas.microsoft.com/office/drawing/2014/main" id="{F259AAE8-A6F8-413C-282C-D2F790A70FD3}"/>
              </a:ext>
            </a:extLst>
          </p:cNvPr>
          <p:cNvSpPr txBox="1"/>
          <p:nvPr/>
        </p:nvSpPr>
        <p:spPr>
          <a:xfrm>
            <a:off x="404737" y="3621296"/>
            <a:ext cx="404734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Suspended matches are </a:t>
            </a:r>
            <a:r>
              <a:rPr lang="en-US" sz="1800" b="1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rare</a:t>
            </a: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Suspensions are usually </a:t>
            </a:r>
            <a:r>
              <a:rPr lang="en-US" sz="1800" b="1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not related</a:t>
            </a:r>
            <a:r>
              <a:rPr lang="en-US" sz="180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 to each other</a:t>
            </a: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0" name="Google Shape;190;p5">
            <a:extLst>
              <a:ext uri="{FF2B5EF4-FFF2-40B4-BE49-F238E27FC236}">
                <a16:creationId xmlns:a16="http://schemas.microsoft.com/office/drawing/2014/main" id="{EEBBD58D-DB39-6F06-AD3B-A924060881A5}"/>
              </a:ext>
            </a:extLst>
          </p:cNvPr>
          <p:cNvCxnSpPr/>
          <p:nvPr/>
        </p:nvCxnSpPr>
        <p:spPr>
          <a:xfrm>
            <a:off x="4392120" y="1948720"/>
            <a:ext cx="0" cy="1663909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Google Shape;191;p5">
            <a:extLst>
              <a:ext uri="{FF2B5EF4-FFF2-40B4-BE49-F238E27FC236}">
                <a16:creationId xmlns:a16="http://schemas.microsoft.com/office/drawing/2014/main" id="{59F1F2DD-9D4D-1FFE-89DE-0E37BC9AB4BC}"/>
              </a:ext>
            </a:extLst>
          </p:cNvPr>
          <p:cNvSpPr txBox="1"/>
          <p:nvPr/>
        </p:nvSpPr>
        <p:spPr>
          <a:xfrm>
            <a:off x="4452081" y="3621296"/>
            <a:ext cx="3732551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Suspended matches are </a:t>
            </a:r>
            <a:r>
              <a:rPr lang="en-US" sz="1800" b="1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more common</a:t>
            </a:r>
            <a:r>
              <a:rPr lang="en-US" sz="180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 due to the health situation</a:t>
            </a: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If multiple players become sick, </a:t>
            </a:r>
            <a:r>
              <a:rPr lang="en-US" sz="1800" b="1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consecutive games </a:t>
            </a:r>
            <a:r>
              <a:rPr lang="en-US" sz="180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might be suspended</a:t>
            </a: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Google Shape;192;p5">
            <a:extLst>
              <a:ext uri="{FF2B5EF4-FFF2-40B4-BE49-F238E27FC236}">
                <a16:creationId xmlns:a16="http://schemas.microsoft.com/office/drawing/2014/main" id="{44BD45B5-5177-346B-93CF-1E5CF8868E8C}"/>
              </a:ext>
            </a:extLst>
          </p:cNvPr>
          <p:cNvSpPr txBox="1"/>
          <p:nvPr/>
        </p:nvSpPr>
        <p:spPr>
          <a:xfrm>
            <a:off x="8439465" y="2159858"/>
            <a:ext cx="3672590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tx2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34%</a:t>
            </a:r>
            <a:endParaRPr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Probability of a match being suspended in the NBA 2020-21 season, given than the previous match was suspended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987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24A55A9-6A1E-9B89-B167-27233B710E02}"/>
              </a:ext>
            </a:extLst>
          </p:cNvPr>
          <p:cNvSpPr txBox="1">
            <a:spLocks/>
          </p:cNvSpPr>
          <p:nvPr/>
        </p:nvSpPr>
        <p:spPr>
          <a:xfrm>
            <a:off x="688775" y="629093"/>
            <a:ext cx="2948666" cy="416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1500" dirty="0">
                <a:solidFill>
                  <a:schemeClr val="bg1"/>
                </a:solidFill>
                <a:latin typeface="Helvetica Light" panose="020B0403020202020204" pitchFamily="34" charset="0"/>
              </a:rPr>
              <a:t>CONTENT TITLE</a:t>
            </a:r>
            <a:endParaRPr lang="en-CL" sz="1500" dirty="0">
              <a:solidFill>
                <a:schemeClr val="bg1"/>
              </a:solidFill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045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78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F80-0602-F575-FF76-D8CCAAC61492}"/>
              </a:ext>
            </a:extLst>
          </p:cNvPr>
          <p:cNvSpPr txBox="1">
            <a:spLocks/>
          </p:cNvSpPr>
          <p:nvPr/>
        </p:nvSpPr>
        <p:spPr>
          <a:xfrm>
            <a:off x="582035" y="478720"/>
            <a:ext cx="9650979" cy="59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Rescheduling in sports</a:t>
            </a:r>
            <a:endParaRPr lang="en-CL" sz="3200" b="1" dirty="0">
              <a:solidFill>
                <a:srgbClr val="9923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Google Shape;199;p7">
            <a:extLst>
              <a:ext uri="{FF2B5EF4-FFF2-40B4-BE49-F238E27FC236}">
                <a16:creationId xmlns:a16="http://schemas.microsoft.com/office/drawing/2014/main" id="{1BA8CEA7-6059-C0AE-A1C9-94BCF430AA8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9177" y="2544097"/>
            <a:ext cx="1504182" cy="15041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00;p7">
            <a:extLst>
              <a:ext uri="{FF2B5EF4-FFF2-40B4-BE49-F238E27FC236}">
                <a16:creationId xmlns:a16="http://schemas.microsoft.com/office/drawing/2014/main" id="{E404CC2A-2224-01C8-7EEA-045F73120301}"/>
              </a:ext>
            </a:extLst>
          </p:cNvPr>
          <p:cNvSpPr/>
          <p:nvPr/>
        </p:nvSpPr>
        <p:spPr>
          <a:xfrm>
            <a:off x="582035" y="4344250"/>
            <a:ext cx="2338500" cy="39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Rescheduling necessities</a:t>
            </a: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Google Shape;201;p7">
            <a:extLst>
              <a:ext uri="{FF2B5EF4-FFF2-40B4-BE49-F238E27FC236}">
                <a16:creationId xmlns:a16="http://schemas.microsoft.com/office/drawing/2014/main" id="{7A9B652E-8923-4DAF-2FA4-096E944B419B}"/>
              </a:ext>
            </a:extLst>
          </p:cNvPr>
          <p:cNvSpPr/>
          <p:nvPr/>
        </p:nvSpPr>
        <p:spPr>
          <a:xfrm>
            <a:off x="3525293" y="2540003"/>
            <a:ext cx="2243400" cy="6801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Literature</a:t>
            </a: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Google Shape;202;p7">
            <a:extLst>
              <a:ext uri="{FF2B5EF4-FFF2-40B4-BE49-F238E27FC236}">
                <a16:creationId xmlns:a16="http://schemas.microsoft.com/office/drawing/2014/main" id="{8A9F78C8-1003-583C-6A67-8D46011BB769}"/>
              </a:ext>
            </a:extLst>
          </p:cNvPr>
          <p:cNvSpPr/>
          <p:nvPr/>
        </p:nvSpPr>
        <p:spPr>
          <a:xfrm>
            <a:off x="3525293" y="4201507"/>
            <a:ext cx="2243400" cy="680100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Practice</a:t>
            </a: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Google Shape;203;p7">
            <a:extLst>
              <a:ext uri="{FF2B5EF4-FFF2-40B4-BE49-F238E27FC236}">
                <a16:creationId xmlns:a16="http://schemas.microsoft.com/office/drawing/2014/main" id="{771FB307-0E00-4E50-F7A2-261087628D98}"/>
              </a:ext>
            </a:extLst>
          </p:cNvPr>
          <p:cNvSpPr/>
          <p:nvPr/>
        </p:nvSpPr>
        <p:spPr>
          <a:xfrm>
            <a:off x="6640644" y="2540003"/>
            <a:ext cx="4726800" cy="680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Yi et al (EJOR, 2020)</a:t>
            </a:r>
            <a:r>
              <a:rPr lang="en-US" sz="1600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 present proactive and reactive strategies for time-constrained schedules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Century Gothic"/>
              </a:rPr>
              <a:t>Yi et al (ANOR, 2022)</a:t>
            </a:r>
            <a:r>
              <a:rPr lang="en-US" sz="1600" dirty="0">
                <a:solidFill>
                  <a:schemeClr val="dk1"/>
                </a:solidFill>
                <a:latin typeface="Helvetica" panose="020B0604020202020204" pitchFamily="34" charset="0"/>
                <a:cs typeface="Helvetica" panose="020B0604020202020204" pitchFamily="34" charset="0"/>
                <a:sym typeface="Century Gothic"/>
              </a:rPr>
              <a:t> present proactive and reactive strategies for time-relaxed schedules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Google Shape;204;p7">
            <a:extLst>
              <a:ext uri="{FF2B5EF4-FFF2-40B4-BE49-F238E27FC236}">
                <a16:creationId xmlns:a16="http://schemas.microsoft.com/office/drawing/2014/main" id="{CC53809F-04E5-AFD5-ABDE-07F0474B342F}"/>
              </a:ext>
            </a:extLst>
          </p:cNvPr>
          <p:cNvSpPr/>
          <p:nvPr/>
        </p:nvSpPr>
        <p:spPr>
          <a:xfrm>
            <a:off x="6729702" y="4201507"/>
            <a:ext cx="4726800" cy="680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Leagues like NBA, NHL and MLB have rescheduled games, but haven’t disclosed their methodological approach</a:t>
            </a: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5" name="Google Shape;205;p7">
            <a:extLst>
              <a:ext uri="{FF2B5EF4-FFF2-40B4-BE49-F238E27FC236}">
                <a16:creationId xmlns:a16="http://schemas.microsoft.com/office/drawing/2014/main" id="{7184A25D-A4BA-31A2-558C-C60B4A746723}"/>
              </a:ext>
            </a:extLst>
          </p:cNvPr>
          <p:cNvCxnSpPr>
            <a:stCxn id="3" idx="3"/>
            <a:endCxn id="5" idx="1"/>
          </p:cNvCxnSpPr>
          <p:nvPr/>
        </p:nvCxnSpPr>
        <p:spPr>
          <a:xfrm rot="10800000" flipH="1">
            <a:off x="2503359" y="2880088"/>
            <a:ext cx="1021800" cy="4161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" name="Google Shape;206;p7">
            <a:extLst>
              <a:ext uri="{FF2B5EF4-FFF2-40B4-BE49-F238E27FC236}">
                <a16:creationId xmlns:a16="http://schemas.microsoft.com/office/drawing/2014/main" id="{C7B80F96-8ED0-25BA-206D-0A86691A21AE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2503359" y="3296188"/>
            <a:ext cx="1021800" cy="1245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7" name="Google Shape;207;p7">
            <a:extLst>
              <a:ext uri="{FF2B5EF4-FFF2-40B4-BE49-F238E27FC236}">
                <a16:creationId xmlns:a16="http://schemas.microsoft.com/office/drawing/2014/main" id="{01454493-0FA5-3203-239A-4D701309F325}"/>
              </a:ext>
            </a:extLst>
          </p:cNvPr>
          <p:cNvCxnSpPr>
            <a:stCxn id="5" idx="3"/>
          </p:cNvCxnSpPr>
          <p:nvPr/>
        </p:nvCxnSpPr>
        <p:spPr>
          <a:xfrm>
            <a:off x="5768693" y="2880053"/>
            <a:ext cx="7671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8" name="Google Shape;208;p7">
            <a:extLst>
              <a:ext uri="{FF2B5EF4-FFF2-40B4-BE49-F238E27FC236}">
                <a16:creationId xmlns:a16="http://schemas.microsoft.com/office/drawing/2014/main" id="{A7B5AFE4-2026-14E5-0292-8FB837F8D72D}"/>
              </a:ext>
            </a:extLst>
          </p:cNvPr>
          <p:cNvCxnSpPr>
            <a:stCxn id="6" idx="3"/>
            <a:endCxn id="14" idx="1"/>
          </p:cNvCxnSpPr>
          <p:nvPr/>
        </p:nvCxnSpPr>
        <p:spPr>
          <a:xfrm>
            <a:off x="5768693" y="4541557"/>
            <a:ext cx="9609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" name="Google Shape;209;p7">
            <a:extLst>
              <a:ext uri="{FF2B5EF4-FFF2-40B4-BE49-F238E27FC236}">
                <a16:creationId xmlns:a16="http://schemas.microsoft.com/office/drawing/2014/main" id="{0D4EC2DD-91AD-8E43-8507-1C07348F5478}"/>
              </a:ext>
            </a:extLst>
          </p:cNvPr>
          <p:cNvSpPr/>
          <p:nvPr/>
        </p:nvSpPr>
        <p:spPr>
          <a:xfrm>
            <a:off x="3525292" y="2540003"/>
            <a:ext cx="680400" cy="680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  <p:sp>
        <p:nvSpPr>
          <p:cNvPr id="20" name="Google Shape;210;p7">
            <a:extLst>
              <a:ext uri="{FF2B5EF4-FFF2-40B4-BE49-F238E27FC236}">
                <a16:creationId xmlns:a16="http://schemas.microsoft.com/office/drawing/2014/main" id="{3887DCC2-7FFB-EBCF-E6E8-02130D9B3AC0}"/>
              </a:ext>
            </a:extLst>
          </p:cNvPr>
          <p:cNvSpPr/>
          <p:nvPr/>
        </p:nvSpPr>
        <p:spPr>
          <a:xfrm>
            <a:off x="3525292" y="4201507"/>
            <a:ext cx="680400" cy="680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  <p:pic>
        <p:nvPicPr>
          <p:cNvPr id="21" name="Google Shape;211;p7">
            <a:extLst>
              <a:ext uri="{FF2B5EF4-FFF2-40B4-BE49-F238E27FC236}">
                <a16:creationId xmlns:a16="http://schemas.microsoft.com/office/drawing/2014/main" id="{AD9B4A63-14C9-DBB6-6C55-AE6579EF74B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80512" y="2652289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12;p7">
            <a:extLst>
              <a:ext uri="{FF2B5EF4-FFF2-40B4-BE49-F238E27FC236}">
                <a16:creationId xmlns:a16="http://schemas.microsoft.com/office/drawing/2014/main" id="{3B19D998-979D-CA6E-EC2B-860FE4E1768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2512" y="4344250"/>
            <a:ext cx="432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14;p7">
            <a:extLst>
              <a:ext uri="{FF2B5EF4-FFF2-40B4-BE49-F238E27FC236}">
                <a16:creationId xmlns:a16="http://schemas.microsoft.com/office/drawing/2014/main" id="{93621B6B-F3DB-95B2-BF17-F8AE990B1602}"/>
              </a:ext>
            </a:extLst>
          </p:cNvPr>
          <p:cNvSpPr txBox="1"/>
          <p:nvPr/>
        </p:nvSpPr>
        <p:spPr>
          <a:xfrm>
            <a:off x="7872329" y="1246209"/>
            <a:ext cx="2709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Two types of responses</a:t>
            </a:r>
            <a:endParaRPr sz="180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1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Proactive</a:t>
            </a:r>
            <a:endParaRPr b="1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1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Reactive</a:t>
            </a:r>
            <a:endParaRPr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24" name="Google Shape;215;p7">
            <a:extLst>
              <a:ext uri="{FF2B5EF4-FFF2-40B4-BE49-F238E27FC236}">
                <a16:creationId xmlns:a16="http://schemas.microsoft.com/office/drawing/2014/main" id="{B5C6D24E-905C-EFE5-E25C-B7A2F396FDBE}"/>
              </a:ext>
            </a:extLst>
          </p:cNvPr>
          <p:cNvCxnSpPr>
            <a:endCxn id="23" idx="1"/>
          </p:cNvCxnSpPr>
          <p:nvPr/>
        </p:nvCxnSpPr>
        <p:spPr>
          <a:xfrm rot="10800000" flipH="1">
            <a:off x="7016129" y="1707909"/>
            <a:ext cx="856200" cy="739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29156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F80-0602-F575-FF76-D8CCAAC61492}"/>
              </a:ext>
            </a:extLst>
          </p:cNvPr>
          <p:cNvSpPr txBox="1">
            <a:spLocks/>
          </p:cNvSpPr>
          <p:nvPr/>
        </p:nvSpPr>
        <p:spPr>
          <a:xfrm>
            <a:off x="522525" y="464089"/>
            <a:ext cx="9650979" cy="59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2020 - 2021 NBA Season</a:t>
            </a:r>
            <a:endParaRPr lang="en-CL" sz="3200" b="1" dirty="0">
              <a:solidFill>
                <a:srgbClr val="9923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Google Shape;222;p8">
            <a:extLst>
              <a:ext uri="{FF2B5EF4-FFF2-40B4-BE49-F238E27FC236}">
                <a16:creationId xmlns:a16="http://schemas.microsoft.com/office/drawing/2014/main" id="{D3EBF129-8AC4-0476-C5B3-C54A0D1DCDE3}"/>
              </a:ext>
            </a:extLst>
          </p:cNvPr>
          <p:cNvSpPr txBox="1"/>
          <p:nvPr/>
        </p:nvSpPr>
        <p:spPr>
          <a:xfrm>
            <a:off x="522525" y="1337846"/>
            <a:ext cx="9212400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The NBA applied the following contingency actions during the season:</a:t>
            </a:r>
            <a:endParaRPr sz="1800" dirty="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 b="1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Proactive scheduling strategy:</a:t>
            </a:r>
            <a:endParaRPr sz="1800" b="1" dirty="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Schedule only the first half of the season (All-Star Game); </a:t>
            </a:r>
            <a:endParaRPr sz="1800" dirty="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Postpone games if a teams has insufficient players to the second half;</a:t>
            </a:r>
            <a:endParaRPr sz="1800" dirty="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Generate a schedule for the second half + suspended games</a:t>
            </a:r>
            <a:endParaRPr sz="1800" dirty="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Ad-hoc reschedule for games suspended during the second half.</a:t>
            </a:r>
            <a:endParaRPr sz="1800" dirty="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  <p:sp>
        <p:nvSpPr>
          <p:cNvPr id="8" name="Google Shape;223;p8">
            <a:extLst>
              <a:ext uri="{FF2B5EF4-FFF2-40B4-BE49-F238E27FC236}">
                <a16:creationId xmlns:a16="http://schemas.microsoft.com/office/drawing/2014/main" id="{D82CF41E-C558-3FB6-8F4E-404D465E6FAE}"/>
              </a:ext>
            </a:extLst>
          </p:cNvPr>
          <p:cNvSpPr txBox="1"/>
          <p:nvPr/>
        </p:nvSpPr>
        <p:spPr>
          <a:xfrm>
            <a:off x="9811071" y="1258346"/>
            <a:ext cx="2096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tx2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72</a:t>
            </a:r>
            <a:endParaRPr sz="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Games per team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Google Shape;224;p8">
            <a:extLst>
              <a:ext uri="{FF2B5EF4-FFF2-40B4-BE49-F238E27FC236}">
                <a16:creationId xmlns:a16="http://schemas.microsoft.com/office/drawing/2014/main" id="{5532E220-BDF8-03BC-BB96-577631E2ABF2}"/>
              </a:ext>
            </a:extLst>
          </p:cNvPr>
          <p:cNvSpPr txBox="1"/>
          <p:nvPr/>
        </p:nvSpPr>
        <p:spPr>
          <a:xfrm>
            <a:off x="9734875" y="2553746"/>
            <a:ext cx="2304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tx2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31</a:t>
            </a:r>
            <a:endParaRPr sz="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Suspended games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Google Shape;225;p8">
            <a:extLst>
              <a:ext uri="{FF2B5EF4-FFF2-40B4-BE49-F238E27FC236}">
                <a16:creationId xmlns:a16="http://schemas.microsoft.com/office/drawing/2014/main" id="{97169E8E-5947-9943-0F4A-530A4A4F1F74}"/>
              </a:ext>
            </a:extLst>
          </p:cNvPr>
          <p:cNvSpPr txBox="1"/>
          <p:nvPr/>
        </p:nvSpPr>
        <p:spPr>
          <a:xfrm>
            <a:off x="9734875" y="3772946"/>
            <a:ext cx="2304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tx2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3%</a:t>
            </a:r>
            <a:endParaRPr sz="200" dirty="0">
              <a:solidFill>
                <a:schemeClr val="tx2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Games suspended</a:t>
            </a: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Google Shape;233;p8">
            <a:extLst>
              <a:ext uri="{FF2B5EF4-FFF2-40B4-BE49-F238E27FC236}">
                <a16:creationId xmlns:a16="http://schemas.microsoft.com/office/drawing/2014/main" id="{767665B8-83F9-A07C-DF4D-BC5A0E743DA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03159" y="2769721"/>
            <a:ext cx="6816917" cy="768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6850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F80-0602-F575-FF76-D8CCAAC61492}"/>
              </a:ext>
            </a:extLst>
          </p:cNvPr>
          <p:cNvSpPr txBox="1">
            <a:spLocks/>
          </p:cNvSpPr>
          <p:nvPr/>
        </p:nvSpPr>
        <p:spPr>
          <a:xfrm>
            <a:off x="446313" y="463887"/>
            <a:ext cx="9650979" cy="59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Our approach: a reactive strategy</a:t>
            </a:r>
            <a:endParaRPr lang="en-CL" sz="3200" b="1" dirty="0">
              <a:solidFill>
                <a:srgbClr val="9923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Google Shape;240;p9">
            <a:extLst>
              <a:ext uri="{FF2B5EF4-FFF2-40B4-BE49-F238E27FC236}">
                <a16:creationId xmlns:a16="http://schemas.microsoft.com/office/drawing/2014/main" id="{79B8712F-CBF3-79F7-7E34-66A48B329B9E}"/>
              </a:ext>
            </a:extLst>
          </p:cNvPr>
          <p:cNvSpPr txBox="1"/>
          <p:nvPr/>
        </p:nvSpPr>
        <p:spPr>
          <a:xfrm>
            <a:off x="446313" y="4372954"/>
            <a:ext cx="928853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Approach: a reactive strategy</a:t>
            </a:r>
            <a:endParaRPr sz="2000" b="1" dirty="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Consider as input the </a:t>
            </a:r>
            <a:r>
              <a:rPr lang="en-US" sz="1800" b="1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planned schedule</a:t>
            </a:r>
            <a:r>
              <a:rPr lang="en-US" sz="1800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 for the entire season.</a:t>
            </a:r>
            <a:endParaRPr sz="1800" dirty="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Insert the disrupted matches onto the existing schedule, maintaining the original scheduled dates for non-disrupted matches</a:t>
            </a:r>
            <a:endParaRPr sz="1800" dirty="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We build a linear optimization model to find the best possible date for each disruption and, if we can’t, we reschedule it after the end of the schedule’s original date</a:t>
            </a:r>
            <a:endParaRPr dirty="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  <p:sp>
        <p:nvSpPr>
          <p:cNvPr id="4" name="Google Shape;241;p9">
            <a:extLst>
              <a:ext uri="{FF2B5EF4-FFF2-40B4-BE49-F238E27FC236}">
                <a16:creationId xmlns:a16="http://schemas.microsoft.com/office/drawing/2014/main" id="{8EDCBE4C-39D2-2B40-D97B-D83940D2107E}"/>
              </a:ext>
            </a:extLst>
          </p:cNvPr>
          <p:cNvSpPr txBox="1"/>
          <p:nvPr/>
        </p:nvSpPr>
        <p:spPr>
          <a:xfrm>
            <a:off x="446326" y="1130425"/>
            <a:ext cx="111741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Definition</a:t>
            </a:r>
            <a:endParaRPr sz="2000" dirty="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Each game in the executed timetable that is played before or after its scheduled round is considered a </a:t>
            </a:r>
            <a:r>
              <a:rPr lang="en-US" sz="1800" b="1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disruption</a:t>
            </a:r>
            <a:r>
              <a:rPr lang="en-US" sz="1800" dirty="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. In our setup, each suspended game will therefore translate into a disruption that needs to be rescheduled in the remaining of the season schedule</a:t>
            </a:r>
            <a:endParaRPr sz="1800" i="1" dirty="0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  <p:sp>
        <p:nvSpPr>
          <p:cNvPr id="5" name="Google Shape;242;p9">
            <a:extLst>
              <a:ext uri="{FF2B5EF4-FFF2-40B4-BE49-F238E27FC236}">
                <a16:creationId xmlns:a16="http://schemas.microsoft.com/office/drawing/2014/main" id="{1AD7CF07-63D9-83E5-65B2-6255C3CD5798}"/>
              </a:ext>
            </a:extLst>
          </p:cNvPr>
          <p:cNvSpPr txBox="1"/>
          <p:nvPr/>
        </p:nvSpPr>
        <p:spPr>
          <a:xfrm>
            <a:off x="446313" y="2772754"/>
            <a:ext cx="11620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Research Question</a:t>
            </a:r>
            <a:endParaRPr sz="2000" b="1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Can we systematically generate an </a:t>
            </a:r>
            <a:r>
              <a:rPr lang="en-US" sz="1800" b="1" i="1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adjusted fixture</a:t>
            </a:r>
            <a:r>
              <a:rPr lang="en-US" sz="180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 by rescheduling postponed games within the planned schedule?</a:t>
            </a: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1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F80-0602-F575-FF76-D8CCAAC61492}"/>
              </a:ext>
            </a:extLst>
          </p:cNvPr>
          <p:cNvSpPr txBox="1">
            <a:spLocks/>
          </p:cNvSpPr>
          <p:nvPr/>
        </p:nvSpPr>
        <p:spPr>
          <a:xfrm>
            <a:off x="446313" y="463887"/>
            <a:ext cx="9650979" cy="59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Notations and Definitions</a:t>
            </a:r>
            <a:endParaRPr lang="en-CL" sz="3200" b="1" dirty="0">
              <a:solidFill>
                <a:srgbClr val="9923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Google Shape;267;p11">
            <a:extLst>
              <a:ext uri="{FF2B5EF4-FFF2-40B4-BE49-F238E27FC236}">
                <a16:creationId xmlns:a16="http://schemas.microsoft.com/office/drawing/2014/main" id="{194B6B90-93E3-EE7D-A620-A35C182DABA9}"/>
              </a:ext>
            </a:extLst>
          </p:cNvPr>
          <p:cNvSpPr txBox="1"/>
          <p:nvPr/>
        </p:nvSpPr>
        <p:spPr>
          <a:xfrm>
            <a:off x="446312" y="5248060"/>
            <a:ext cx="1143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Decision variables</a:t>
            </a: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x</a:t>
            </a:r>
            <a:r>
              <a:rPr lang="en-US" sz="1800" i="1" baseline="-2500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𝛂t</a:t>
            </a:r>
            <a:r>
              <a:rPr lang="en-US" sz="1800" i="1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 = 1 </a:t>
            </a:r>
            <a:r>
              <a:rPr lang="en-US" sz="1800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iff disrupted game 𝛂 is rescheduled into round </a:t>
            </a:r>
            <a:r>
              <a:rPr lang="en-US" sz="1800" i="1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t</a:t>
            </a:r>
            <a:endParaRPr sz="1800" i="1">
              <a:solidFill>
                <a:schemeClr val="dk1"/>
              </a:solidFill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  <p:sp>
        <p:nvSpPr>
          <p:cNvPr id="7" name="Google Shape;268;p11">
            <a:extLst>
              <a:ext uri="{FF2B5EF4-FFF2-40B4-BE49-F238E27FC236}">
                <a16:creationId xmlns:a16="http://schemas.microsoft.com/office/drawing/2014/main" id="{9ECDF8DB-E556-0B81-9E3D-7B42EF65E0B6}"/>
              </a:ext>
            </a:extLst>
          </p:cNvPr>
          <p:cNvSpPr txBox="1"/>
          <p:nvPr/>
        </p:nvSpPr>
        <p:spPr>
          <a:xfrm>
            <a:off x="529283" y="2028572"/>
            <a:ext cx="2908500" cy="2769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l="-5030" t="-28887" r="-2934" b="-5110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 </a:t>
            </a: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Google Shape;269;p11">
            <a:extLst>
              <a:ext uri="{FF2B5EF4-FFF2-40B4-BE49-F238E27FC236}">
                <a16:creationId xmlns:a16="http://schemas.microsoft.com/office/drawing/2014/main" id="{086E9505-9ED2-F5F3-8162-CC1A68873990}"/>
              </a:ext>
            </a:extLst>
          </p:cNvPr>
          <p:cNvSpPr txBox="1"/>
          <p:nvPr/>
        </p:nvSpPr>
        <p:spPr>
          <a:xfrm>
            <a:off x="446312" y="1570845"/>
            <a:ext cx="11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General</a:t>
            </a: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Google Shape;270;p11">
            <a:extLst>
              <a:ext uri="{FF2B5EF4-FFF2-40B4-BE49-F238E27FC236}">
                <a16:creationId xmlns:a16="http://schemas.microsoft.com/office/drawing/2014/main" id="{6ADEE8B2-79DE-340C-573F-B4E6740A87E8}"/>
              </a:ext>
            </a:extLst>
          </p:cNvPr>
          <p:cNvSpPr txBox="1"/>
          <p:nvPr/>
        </p:nvSpPr>
        <p:spPr>
          <a:xfrm>
            <a:off x="5276294" y="2028572"/>
            <a:ext cx="35640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4109" t="-28887" b="-5110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 </a:t>
            </a: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Google Shape;271;p11">
            <a:extLst>
              <a:ext uri="{FF2B5EF4-FFF2-40B4-BE49-F238E27FC236}">
                <a16:creationId xmlns:a16="http://schemas.microsoft.com/office/drawing/2014/main" id="{417E946E-8FB6-4D40-4994-F51019D3C2CA}"/>
              </a:ext>
            </a:extLst>
          </p:cNvPr>
          <p:cNvSpPr txBox="1"/>
          <p:nvPr/>
        </p:nvSpPr>
        <p:spPr>
          <a:xfrm>
            <a:off x="5182289" y="1548286"/>
            <a:ext cx="186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Schedule Rules</a:t>
            </a: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1" name="Google Shape;272;p11">
            <a:extLst>
              <a:ext uri="{FF2B5EF4-FFF2-40B4-BE49-F238E27FC236}">
                <a16:creationId xmlns:a16="http://schemas.microsoft.com/office/drawing/2014/main" id="{9388AD54-9AF5-F6A6-B43A-1B98882B236A}"/>
              </a:ext>
            </a:extLst>
          </p:cNvPr>
          <p:cNvCxnSpPr/>
          <p:nvPr/>
        </p:nvCxnSpPr>
        <p:spPr>
          <a:xfrm>
            <a:off x="4840884" y="1570845"/>
            <a:ext cx="9000" cy="3292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2" name="Google Shape;273;p11">
            <a:extLst>
              <a:ext uri="{FF2B5EF4-FFF2-40B4-BE49-F238E27FC236}">
                <a16:creationId xmlns:a16="http://schemas.microsoft.com/office/drawing/2014/main" id="{E64AF144-1C7A-EA9A-9376-A7A3394836C2}"/>
              </a:ext>
            </a:extLst>
          </p:cNvPr>
          <p:cNvSpPr txBox="1"/>
          <p:nvPr/>
        </p:nvSpPr>
        <p:spPr>
          <a:xfrm>
            <a:off x="529282" y="2398233"/>
            <a:ext cx="37818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869" t="-28256" r="-2094" b="-4999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Google Shape;274;p11">
            <a:extLst>
              <a:ext uri="{FF2B5EF4-FFF2-40B4-BE49-F238E27FC236}">
                <a16:creationId xmlns:a16="http://schemas.microsoft.com/office/drawing/2014/main" id="{97DB2259-8970-33B5-0168-7AA523A5D4E0}"/>
              </a:ext>
            </a:extLst>
          </p:cNvPr>
          <p:cNvSpPr txBox="1"/>
          <p:nvPr/>
        </p:nvSpPr>
        <p:spPr>
          <a:xfrm>
            <a:off x="529282" y="2767894"/>
            <a:ext cx="3567000" cy="276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4102" t="-28887" b="-5333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 </a:t>
            </a: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Google Shape;275;p11">
            <a:extLst>
              <a:ext uri="{FF2B5EF4-FFF2-40B4-BE49-F238E27FC236}">
                <a16:creationId xmlns:a16="http://schemas.microsoft.com/office/drawing/2014/main" id="{DDEB52A8-7C7F-9C82-CF6D-1E3A110EBA34}"/>
              </a:ext>
            </a:extLst>
          </p:cNvPr>
          <p:cNvSpPr txBox="1"/>
          <p:nvPr/>
        </p:nvSpPr>
        <p:spPr>
          <a:xfrm>
            <a:off x="529281" y="3137554"/>
            <a:ext cx="4104600" cy="554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3565" t="-14284" r="-593" b="-2417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 </a:t>
            </a: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Google Shape;276;p11">
            <a:extLst>
              <a:ext uri="{FF2B5EF4-FFF2-40B4-BE49-F238E27FC236}">
                <a16:creationId xmlns:a16="http://schemas.microsoft.com/office/drawing/2014/main" id="{E44EB665-23ED-C394-5FE2-97BA6B28B36F}"/>
              </a:ext>
            </a:extLst>
          </p:cNvPr>
          <p:cNvSpPr txBox="1"/>
          <p:nvPr/>
        </p:nvSpPr>
        <p:spPr>
          <a:xfrm>
            <a:off x="5276294" y="2392224"/>
            <a:ext cx="3510300" cy="3033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4173" t="-19999" r="-694" b="-439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 </a:t>
            </a: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Google Shape;277;p11">
            <a:extLst>
              <a:ext uri="{FF2B5EF4-FFF2-40B4-BE49-F238E27FC236}">
                <a16:creationId xmlns:a16="http://schemas.microsoft.com/office/drawing/2014/main" id="{165A41C5-95DD-C1DF-2159-CC888E2ECFC0}"/>
              </a:ext>
            </a:extLst>
          </p:cNvPr>
          <p:cNvSpPr txBox="1"/>
          <p:nvPr/>
        </p:nvSpPr>
        <p:spPr>
          <a:xfrm>
            <a:off x="5276294" y="2808295"/>
            <a:ext cx="4158600" cy="3033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l="-3517" t="-20406" r="-292" b="-4489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 </a:t>
            </a: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Google Shape;278;p11">
            <a:extLst>
              <a:ext uri="{FF2B5EF4-FFF2-40B4-BE49-F238E27FC236}">
                <a16:creationId xmlns:a16="http://schemas.microsoft.com/office/drawing/2014/main" id="{A894E1D9-FA6E-FD0B-BBA5-017E264C5863}"/>
              </a:ext>
            </a:extLst>
          </p:cNvPr>
          <p:cNvSpPr txBox="1"/>
          <p:nvPr/>
        </p:nvSpPr>
        <p:spPr>
          <a:xfrm>
            <a:off x="5271830" y="3224366"/>
            <a:ext cx="6229800" cy="3258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l="-2346" t="-11318" r="-195" b="-4150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 </a:t>
            </a: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Google Shape;279;p11">
            <a:extLst>
              <a:ext uri="{FF2B5EF4-FFF2-40B4-BE49-F238E27FC236}">
                <a16:creationId xmlns:a16="http://schemas.microsoft.com/office/drawing/2014/main" id="{0033B862-10F2-F141-F67D-6402945A6F67}"/>
              </a:ext>
            </a:extLst>
          </p:cNvPr>
          <p:cNvSpPr txBox="1"/>
          <p:nvPr/>
        </p:nvSpPr>
        <p:spPr>
          <a:xfrm>
            <a:off x="5271830" y="3632923"/>
            <a:ext cx="6604500" cy="5778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l="-2214" t="-13681" b="-1789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 </a:t>
            </a: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Google Shape;280;p11">
            <a:extLst>
              <a:ext uri="{FF2B5EF4-FFF2-40B4-BE49-F238E27FC236}">
                <a16:creationId xmlns:a16="http://schemas.microsoft.com/office/drawing/2014/main" id="{5DC36792-3DEC-E39D-49DD-8AA65181E7CE}"/>
              </a:ext>
            </a:extLst>
          </p:cNvPr>
          <p:cNvSpPr txBox="1"/>
          <p:nvPr/>
        </p:nvSpPr>
        <p:spPr>
          <a:xfrm>
            <a:off x="5271830" y="4293344"/>
            <a:ext cx="6604500" cy="6000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l="-2214" t="-13129" b="-1717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 </a:t>
            </a:r>
            <a:endParaRPr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27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F80-0602-F575-FF76-D8CCAAC61492}"/>
              </a:ext>
            </a:extLst>
          </p:cNvPr>
          <p:cNvSpPr txBox="1">
            <a:spLocks/>
          </p:cNvSpPr>
          <p:nvPr/>
        </p:nvSpPr>
        <p:spPr>
          <a:xfrm>
            <a:off x="446313" y="463887"/>
            <a:ext cx="9650979" cy="59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Mathematical Model (</a:t>
            </a:r>
            <a:r>
              <a:rPr lang="en-US" sz="3200" b="1" dirty="0" err="1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MinD</a:t>
            </a: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CL" sz="3200" b="1" dirty="0">
              <a:solidFill>
                <a:srgbClr val="9923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Google Shape;300;gf46e4b60af_0_75">
            <a:extLst>
              <a:ext uri="{FF2B5EF4-FFF2-40B4-BE49-F238E27FC236}">
                <a16:creationId xmlns:a16="http://schemas.microsoft.com/office/drawing/2014/main" id="{47D9DD7C-9C71-D526-7D42-52E2CB063BE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" y="2234151"/>
            <a:ext cx="11059900" cy="327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01;gf46e4b60af_0_75">
            <a:extLst>
              <a:ext uri="{FF2B5EF4-FFF2-40B4-BE49-F238E27FC236}">
                <a16:creationId xmlns:a16="http://schemas.microsoft.com/office/drawing/2014/main" id="{3C2F2031-2674-A1F4-A12F-73AC2A6DBDE4}"/>
              </a:ext>
            </a:extLst>
          </p:cNvPr>
          <p:cNvSpPr txBox="1"/>
          <p:nvPr/>
        </p:nvSpPr>
        <p:spPr>
          <a:xfrm>
            <a:off x="7682550" y="1344575"/>
            <a:ext cx="30942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Minimize total day difference with the original schedule</a:t>
            </a:r>
            <a:endParaRPr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  <p:sp>
        <p:nvSpPr>
          <p:cNvPr id="5" name="Google Shape;302;gf46e4b60af_0_75">
            <a:extLst>
              <a:ext uri="{FF2B5EF4-FFF2-40B4-BE49-F238E27FC236}">
                <a16:creationId xmlns:a16="http://schemas.microsoft.com/office/drawing/2014/main" id="{BFF60660-C091-0E54-78E0-E59DF47D7182}"/>
              </a:ext>
            </a:extLst>
          </p:cNvPr>
          <p:cNvSpPr txBox="1"/>
          <p:nvPr/>
        </p:nvSpPr>
        <p:spPr>
          <a:xfrm>
            <a:off x="4939350" y="2571075"/>
            <a:ext cx="24924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Games with feasible dates are rescheduled</a:t>
            </a:r>
            <a:endParaRPr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  <p:cxnSp>
        <p:nvCxnSpPr>
          <p:cNvPr id="20" name="Google Shape;303;gf46e4b60af_0_75">
            <a:extLst>
              <a:ext uri="{FF2B5EF4-FFF2-40B4-BE49-F238E27FC236}">
                <a16:creationId xmlns:a16="http://schemas.microsoft.com/office/drawing/2014/main" id="{F0C82643-4CFA-77F2-B481-E385A3818D26}"/>
              </a:ext>
            </a:extLst>
          </p:cNvPr>
          <p:cNvCxnSpPr>
            <a:stCxn id="5" idx="1"/>
          </p:cNvCxnSpPr>
          <p:nvPr/>
        </p:nvCxnSpPr>
        <p:spPr>
          <a:xfrm rot="10800000" flipV="1">
            <a:off x="3265050" y="2940391"/>
            <a:ext cx="1674300" cy="402883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1" name="Google Shape;304;gf46e4b60af_0_75">
            <a:extLst>
              <a:ext uri="{FF2B5EF4-FFF2-40B4-BE49-F238E27FC236}">
                <a16:creationId xmlns:a16="http://schemas.microsoft.com/office/drawing/2014/main" id="{A8A270C3-20AE-2623-E8C0-7F71820EE67A}"/>
              </a:ext>
            </a:extLst>
          </p:cNvPr>
          <p:cNvSpPr txBox="1"/>
          <p:nvPr/>
        </p:nvSpPr>
        <p:spPr>
          <a:xfrm>
            <a:off x="5167950" y="5009475"/>
            <a:ext cx="24924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Satisfy maximum number of games in [t</a:t>
            </a:r>
            <a:r>
              <a:rPr lang="en-US" baseline="-25000"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1</a:t>
            </a:r>
            <a:r>
              <a:rPr lang="en-US"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, t</a:t>
            </a:r>
            <a:r>
              <a:rPr lang="en-US" baseline="-25000"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2</a:t>
            </a:r>
            <a:r>
              <a:rPr lang="en-US"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]</a:t>
            </a:r>
            <a:endParaRPr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  <p:cxnSp>
        <p:nvCxnSpPr>
          <p:cNvPr id="22" name="Google Shape;305;gf46e4b60af_0_75">
            <a:extLst>
              <a:ext uri="{FF2B5EF4-FFF2-40B4-BE49-F238E27FC236}">
                <a16:creationId xmlns:a16="http://schemas.microsoft.com/office/drawing/2014/main" id="{D368C804-E046-3B29-DF2E-5C8C8E623469}"/>
              </a:ext>
            </a:extLst>
          </p:cNvPr>
          <p:cNvCxnSpPr>
            <a:stCxn id="21" idx="1"/>
          </p:cNvCxnSpPr>
          <p:nvPr/>
        </p:nvCxnSpPr>
        <p:spPr>
          <a:xfrm rot="10800000">
            <a:off x="4808850" y="4562775"/>
            <a:ext cx="359100" cy="954516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pic>
        <p:nvPicPr>
          <p:cNvPr id="23" name="Google Shape;308;gf46e4b60af_0_75">
            <a:extLst>
              <a:ext uri="{FF2B5EF4-FFF2-40B4-BE49-F238E27FC236}">
                <a16:creationId xmlns:a16="http://schemas.microsoft.com/office/drawing/2014/main" id="{509E219F-49B2-72E5-18F6-BC8F4DD58A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194244"/>
            <a:ext cx="2775284" cy="898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" name="Google Shape;310;gf46e4b60af_0_75">
            <a:extLst>
              <a:ext uri="{FF2B5EF4-FFF2-40B4-BE49-F238E27FC236}">
                <a16:creationId xmlns:a16="http://schemas.microsoft.com/office/drawing/2014/main" id="{29B73F2B-0261-0324-2791-9B14984E3ADC}"/>
              </a:ext>
            </a:extLst>
          </p:cNvPr>
          <p:cNvCxnSpPr>
            <a:cxnSpLocks/>
            <a:stCxn id="23" idx="3"/>
            <a:endCxn id="4" idx="1"/>
          </p:cNvCxnSpPr>
          <p:nvPr/>
        </p:nvCxnSpPr>
        <p:spPr>
          <a:xfrm flipV="1">
            <a:off x="3384884" y="1713892"/>
            <a:ext cx="4297666" cy="92936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25" name="Google Shape;311;gf46e4b60af_0_75">
            <a:extLst>
              <a:ext uri="{FF2B5EF4-FFF2-40B4-BE49-F238E27FC236}">
                <a16:creationId xmlns:a16="http://schemas.microsoft.com/office/drawing/2014/main" id="{C9F1FA09-E29F-14C2-054E-D87848A26F3E}"/>
              </a:ext>
            </a:extLst>
          </p:cNvPr>
          <p:cNvSpPr txBox="1"/>
          <p:nvPr/>
        </p:nvSpPr>
        <p:spPr>
          <a:xfrm>
            <a:off x="2483234" y="3165407"/>
            <a:ext cx="359100" cy="49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Helvetica" panose="020B0604020202020204" pitchFamily="34" charset="0"/>
                <a:ea typeface="Century Gothic"/>
                <a:cs typeface="Helvetica" panose="020B0604020202020204" pitchFamily="34" charset="0"/>
                <a:sym typeface="Century Gothic"/>
              </a:rPr>
              <a:t>=</a:t>
            </a:r>
            <a:endParaRPr sz="2000" b="1" dirty="0">
              <a:latin typeface="Helvetica" panose="020B0604020202020204" pitchFamily="34" charset="0"/>
              <a:ea typeface="Century Gothic"/>
              <a:cs typeface="Helvetica" panose="020B0604020202020204" pitchFamily="34" charset="0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4141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DF80-0602-F575-FF76-D8CCAAC61492}"/>
              </a:ext>
            </a:extLst>
          </p:cNvPr>
          <p:cNvSpPr txBox="1">
            <a:spLocks/>
          </p:cNvSpPr>
          <p:nvPr/>
        </p:nvSpPr>
        <p:spPr>
          <a:xfrm>
            <a:off x="446313" y="463887"/>
            <a:ext cx="9650979" cy="59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2320"/>
              </a:lnSpc>
            </a:pPr>
            <a:r>
              <a:rPr lang="en-US" sz="3200" b="1" dirty="0">
                <a:solidFill>
                  <a:srgbClr val="99232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Preliminary Experiments</a:t>
            </a:r>
            <a:endParaRPr lang="en-CL" sz="3200" b="1" dirty="0">
              <a:solidFill>
                <a:srgbClr val="992323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Google Shape;319;p19">
            <a:extLst>
              <a:ext uri="{FF2B5EF4-FFF2-40B4-BE49-F238E27FC236}">
                <a16:creationId xmlns:a16="http://schemas.microsoft.com/office/drawing/2014/main" id="{0BA29B6F-2234-D621-8CDB-0F8994B45E6C}"/>
              </a:ext>
            </a:extLst>
          </p:cNvPr>
          <p:cNvSpPr txBox="1">
            <a:spLocks/>
          </p:cNvSpPr>
          <p:nvPr/>
        </p:nvSpPr>
        <p:spPr>
          <a:xfrm>
            <a:off x="446315" y="1306286"/>
            <a:ext cx="10863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baseline="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2088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76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6450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5267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4084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52901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61718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70535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9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dk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3556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Rescheduled dates for postponed games are not considered as part of the input schedule (except for some special configurations)</a:t>
            </a:r>
          </a:p>
          <a:p>
            <a:pPr marL="457200">
              <a:lnSpc>
                <a:spcPct val="100000"/>
              </a:lnSpc>
              <a:spcBef>
                <a:spcPts val="0"/>
              </a:spcBef>
            </a:pPr>
            <a:endParaRPr lang="en-US" sz="2000" dirty="0">
              <a:solidFill>
                <a:schemeClr val="dk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3556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consider the following metrics:</a:t>
            </a: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Classical from scheduling: distance, breaks. </a:t>
            </a:r>
          </a:p>
          <a:p>
            <a:pPr marL="914400" lvl="1" indent="-3429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New: # of day added and # of games played after the end of the season in the </a:t>
            </a:r>
            <a:r>
              <a:rPr lang="en-US" sz="1800" b="1" dirty="0">
                <a:solidFill>
                  <a:schemeClr val="dk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planned schedule</a:t>
            </a:r>
            <a:r>
              <a:rPr lang="en-US" sz="1800" dirty="0">
                <a:solidFill>
                  <a:schemeClr val="dk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914400"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dk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35560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Models and algorithms implemented in Python + CPLEX.</a:t>
            </a:r>
          </a:p>
        </p:txBody>
      </p:sp>
    </p:spTree>
    <p:extLst>
      <p:ext uri="{BB962C8B-B14F-4D97-AF65-F5344CB8AC3E}">
        <p14:creationId xmlns:p14="http://schemas.microsoft.com/office/powerpoint/2010/main" val="3873447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2531</Words>
  <Application>Microsoft Office PowerPoint</Application>
  <PresentationFormat>Widescreen</PresentationFormat>
  <Paragraphs>510</Paragraphs>
  <Slides>31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Century Gothic</vt:lpstr>
      <vt:lpstr>Helvetica</vt:lpstr>
      <vt:lpstr>Helvetica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Propuesta de Auspicio</dc:title>
  <dc:creator>Carla Marina Vairetti</dc:creator>
  <cp:lastModifiedBy>Nicolas García Aramouni</cp:lastModifiedBy>
  <cp:revision>34</cp:revision>
  <dcterms:created xsi:type="dcterms:W3CDTF">2022-11-29T17:29:18Z</dcterms:created>
  <dcterms:modified xsi:type="dcterms:W3CDTF">2023-07-14T12:15:31Z</dcterms:modified>
</cp:coreProperties>
</file>